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4" r:id="rId5"/>
  </p:sldMasterIdLst>
  <p:notesMasterIdLst>
    <p:notesMasterId r:id="rId19"/>
  </p:notesMasterIdLst>
  <p:handoutMasterIdLst>
    <p:handoutMasterId r:id="rId20"/>
  </p:handoutMasterIdLst>
  <p:sldIdLst>
    <p:sldId id="271" r:id="rId6"/>
    <p:sldId id="306" r:id="rId7"/>
    <p:sldId id="335" r:id="rId8"/>
    <p:sldId id="336" r:id="rId9"/>
    <p:sldId id="337" r:id="rId10"/>
    <p:sldId id="325" r:id="rId11"/>
    <p:sldId id="328" r:id="rId12"/>
    <p:sldId id="333" r:id="rId13"/>
    <p:sldId id="330" r:id="rId14"/>
    <p:sldId id="338" r:id="rId15"/>
    <p:sldId id="340" r:id="rId16"/>
    <p:sldId id="334" r:id="rId17"/>
    <p:sldId id="272" r:id="rId18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11C005-6B34-62E6-8792-EEE84CC9064C}" name="Viviënne Janssen" initials="VJ" userId="S::V.Janssen@habion.nl::8678506b-e939-4e39-9ab6-18326e602b4f" providerId="AD"/>
  <p188:author id="{01EA0E15-767B-E60B-130B-13642B652455}" name="Ton Jansen" initials="TJ" userId="S::T.Jansen@habion.nl::a57ca20f-b40f-42b9-b479-40ce3c03dfa0" providerId="AD"/>
  <p188:author id="{D4FF0638-5385-9D04-F9D5-A3BCAB8B9651}" name="David Vandenbooren" initials="DV" userId="S::D.Vandenbooren@habion.nl::c7eada43-b0bd-483d-8dc8-63aff9b22092" providerId="AD"/>
  <p188:author id="{3E102866-40B1-8B4B-1838-C3BD834747EC}" name="Joost Maas" initials="JM" userId="S::j.maas@habion.nl::e09f065a-3a5c-44e2-8119-6de72949c0e6" providerId="AD"/>
  <p188:author id="{B48B967A-1209-21B2-82C3-FE57A998F7FF}" name="Viviënne Janssen" initials="VJ" userId="S::v.janssen@habion.nl::8678506b-e939-4e39-9ab6-18326e602b4f" providerId="AD"/>
  <p188:author id="{450BD68B-4F52-E520-66D1-088EDF2E8E38}" name="Joost Maas" initials="JM" userId="S::J.Maas@habion.nl::e09f065a-3a5c-44e2-8119-6de72949c0e6" providerId="AD"/>
  <p188:author id="{68FB5E9C-5512-8E48-2D73-1A739B3B7A5C}" name="Neusa Lopes" initials="NL" userId="S::n.lopes@habion.nl::d031fb8a-663c-4f31-b51d-ce6d3a53d1a4" providerId="AD"/>
  <p188:author id="{742EE0BC-A1D7-5032-646C-E51C224F9EA0}" name="Jasper Vink" initials="JV" userId="S::j.vink@habion.nl::8052c35c-efd3-422f-a504-4841245aacf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l Tutein Nolthenius" initials="KTN" lastIdx="1" clrIdx="0">
    <p:extLst>
      <p:ext uri="{19B8F6BF-5375-455C-9EA6-DF929625EA0E}">
        <p15:presenceInfo xmlns:p15="http://schemas.microsoft.com/office/powerpoint/2012/main" userId="S-1-5-21-274204956-2920881092-4289655009-7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A38"/>
    <a:srgbClr val="050505"/>
    <a:srgbClr val="DA2178"/>
    <a:srgbClr val="099D7B"/>
    <a:srgbClr val="FDC400"/>
    <a:srgbClr val="22183D"/>
    <a:srgbClr val="242447"/>
    <a:srgbClr val="EFEEE9"/>
    <a:srgbClr val="E2DBD2"/>
    <a:srgbClr val="F19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2CEE6-BC5D-B408-201D-435A057FEFF4}" v="49" dt="2025-09-11T16:58:36.807"/>
    <p1510:client id="{3A3FEDFB-0E1C-4EF5-B485-B290E8F9F241}" v="419" dt="2025-09-11T17:23:56.873"/>
    <p1510:client id="{494B810E-CB8B-1633-8B22-DB6EB9D11D1C}" v="5" dt="2025-09-11T11:08:35.796"/>
    <p1510:client id="{943CF9A9-40DE-4B55-AB5C-F1B22C2AB2CB}" v="242" dt="2025-09-11T15:15:17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9" y="306"/>
      </p:cViewPr>
      <p:guideLst>
        <p:guide orient="horz" pos="3838"/>
        <p:guide pos="5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18DDC-FF6B-4DA2-9CDA-E02510F3669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315ABC8-4665-426A-B72B-CD475B9B1BA6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nl-NL" baseline="0"/>
            <a:t>Met reparaties en isoleren alleen gaat dit niet lukken. Dan nog voldoet dit niet aan de gestelde eisen wat betreft uw woongenot </a:t>
          </a:r>
          <a:r>
            <a:rPr lang="nl-NL" baseline="0">
              <a:latin typeface="Arial"/>
            </a:rPr>
            <a:t>en het beperken van uw woonlasten. </a:t>
          </a:r>
          <a:endParaRPr lang="en-US"/>
        </a:p>
      </dgm:t>
    </dgm:pt>
    <dgm:pt modelId="{A35CCC4E-9ADD-43D5-A8EB-5A9372FAFB21}" type="parTrans" cxnId="{4608D944-2B81-408A-AECF-1FEE19A56DA5}">
      <dgm:prSet/>
      <dgm:spPr/>
      <dgm:t>
        <a:bodyPr/>
        <a:lstStyle/>
        <a:p>
          <a:endParaRPr lang="en-US"/>
        </a:p>
      </dgm:t>
    </dgm:pt>
    <dgm:pt modelId="{369596C9-B7C3-4CE7-920D-C736C6DDDE90}" type="sibTrans" cxnId="{4608D944-2B81-408A-AECF-1FEE19A56DA5}">
      <dgm:prSet/>
      <dgm:spPr/>
      <dgm:t>
        <a:bodyPr/>
        <a:lstStyle/>
        <a:p>
          <a:endParaRPr lang="en-US"/>
        </a:p>
      </dgm:t>
    </dgm:pt>
    <dgm:pt modelId="{DE61D636-5C3E-4718-AF8D-9F1BEF90A3B5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aseline="0"/>
            <a:t>Onderzoek geeft aan dat constructie nog in goede staat is.</a:t>
          </a:r>
          <a:endParaRPr lang="en-US"/>
        </a:p>
      </dgm:t>
    </dgm:pt>
    <dgm:pt modelId="{AA928DD6-CADA-45AF-84C6-AB14D565CAA7}" type="parTrans" cxnId="{D557B3CA-1645-4332-AC33-D42C0A70BB36}">
      <dgm:prSet/>
      <dgm:spPr/>
      <dgm:t>
        <a:bodyPr/>
        <a:lstStyle/>
        <a:p>
          <a:endParaRPr lang="en-US"/>
        </a:p>
      </dgm:t>
    </dgm:pt>
    <dgm:pt modelId="{E08A6FB1-7A77-4F68-AC6E-6DAB09742777}" type="sibTrans" cxnId="{D557B3CA-1645-4332-AC33-D42C0A70BB36}">
      <dgm:prSet/>
      <dgm:spPr/>
      <dgm:t>
        <a:bodyPr/>
        <a:lstStyle/>
        <a:p>
          <a:endParaRPr lang="en-US"/>
        </a:p>
      </dgm:t>
    </dgm:pt>
    <dgm:pt modelId="{B08356E5-AB11-412F-93C5-A5F431EEA359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nl-NL" baseline="0">
              <a:latin typeface="Arial"/>
            </a:rPr>
            <a:t>Daarom </a:t>
          </a:r>
          <a:r>
            <a:rPr lang="nl-NL" baseline="0">
              <a:solidFill>
                <a:srgbClr val="000000"/>
              </a:solidFill>
              <a:latin typeface="Arial"/>
            </a:rPr>
            <a:t>willen </a:t>
          </a:r>
          <a:r>
            <a:rPr lang="nl-NL" baseline="0">
              <a:latin typeface="Arial"/>
            </a:rPr>
            <a:t>we de</a:t>
          </a:r>
          <a:r>
            <a:rPr lang="nl-NL" baseline="0"/>
            <a:t> gebouwen gedeeltelijk te slopen en opnieuw opbouwen, waarbij het betonnen frame zoals de fundering, dragende muren en vloerdelen blijven staan.</a:t>
          </a:r>
          <a:endParaRPr lang="en-US"/>
        </a:p>
      </dgm:t>
    </dgm:pt>
    <dgm:pt modelId="{C265413E-443C-4364-8D24-013F6551A348}" type="parTrans" cxnId="{528A1C6A-A4C9-4907-88B5-0AB665A9EAE4}">
      <dgm:prSet/>
      <dgm:spPr/>
      <dgm:t>
        <a:bodyPr/>
        <a:lstStyle/>
        <a:p>
          <a:endParaRPr lang="en-US"/>
        </a:p>
      </dgm:t>
    </dgm:pt>
    <dgm:pt modelId="{DB4EE7E6-E714-4E2A-8173-5908ECFB4BF3}" type="sibTrans" cxnId="{528A1C6A-A4C9-4907-88B5-0AB665A9EAE4}">
      <dgm:prSet/>
      <dgm:spPr/>
      <dgm:t>
        <a:bodyPr/>
        <a:lstStyle/>
        <a:p>
          <a:endParaRPr lang="en-US"/>
        </a:p>
      </dgm:t>
    </dgm:pt>
    <dgm:pt modelId="{BEC3C92C-3092-48EE-8238-976E7A94699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aseline="0"/>
            <a:t>Dit betekent dat, gezien de grootte van de werkzaamheden, u hier niet kunt blijven wonen. Wat betekent dit voor u.</a:t>
          </a:r>
          <a:endParaRPr lang="en-US"/>
        </a:p>
      </dgm:t>
    </dgm:pt>
    <dgm:pt modelId="{43B108D0-A4C5-4331-BB81-D73A1621794C}" type="parTrans" cxnId="{0C65B56A-7321-4303-8243-4F6129272C9B}">
      <dgm:prSet/>
      <dgm:spPr/>
      <dgm:t>
        <a:bodyPr/>
        <a:lstStyle/>
        <a:p>
          <a:endParaRPr lang="en-US"/>
        </a:p>
      </dgm:t>
    </dgm:pt>
    <dgm:pt modelId="{ABBD745F-16F0-413C-A3ED-1EE42E32224F}" type="sibTrans" cxnId="{0C65B56A-7321-4303-8243-4F6129272C9B}">
      <dgm:prSet/>
      <dgm:spPr/>
      <dgm:t>
        <a:bodyPr/>
        <a:lstStyle/>
        <a:p>
          <a:endParaRPr lang="en-US"/>
        </a:p>
      </dgm:t>
    </dgm:pt>
    <dgm:pt modelId="{45C95A3D-62BF-471D-A591-5D17A8EE0C5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nl-NL" sz="2000" b="1" baseline="0">
              <a:solidFill>
                <a:srgbClr val="22183D"/>
              </a:solidFill>
              <a:latin typeface="Arial"/>
            </a:rPr>
            <a:t>Doel: </a:t>
          </a:r>
          <a:r>
            <a:rPr lang="nl-NL" sz="2000" baseline="0">
              <a:solidFill>
                <a:srgbClr val="22183D"/>
              </a:solidFill>
              <a:latin typeface="Arial"/>
            </a:rPr>
            <a:t>Grootschalige renovatie met verduurzaming en indien mogelijk met extra woningen op het dak.</a:t>
          </a:r>
          <a:endParaRPr lang="nl-NL" baseline="0">
            <a:latin typeface="Arial"/>
          </a:endParaRPr>
        </a:p>
      </dgm:t>
    </dgm:pt>
    <dgm:pt modelId="{2478571E-3C8C-4829-A65F-CD80574DCBE8}" type="parTrans" cxnId="{1CC9D745-5870-4E62-A8F5-3AC5A70A67D9}">
      <dgm:prSet/>
      <dgm:spPr/>
    </dgm:pt>
    <dgm:pt modelId="{9D539021-DA63-49AE-9B72-07DF88585E47}" type="sibTrans" cxnId="{1CC9D745-5870-4E62-A8F5-3AC5A70A67D9}">
      <dgm:prSet/>
      <dgm:spPr/>
    </dgm:pt>
    <dgm:pt modelId="{5463D168-5C7A-4D18-8E73-B9F48A407DA1}" type="pres">
      <dgm:prSet presAssocID="{85618DDC-FF6B-4DA2-9CDA-E02510F3669C}" presName="root" presStyleCnt="0">
        <dgm:presLayoutVars>
          <dgm:dir/>
          <dgm:resizeHandles val="exact"/>
        </dgm:presLayoutVars>
      </dgm:prSet>
      <dgm:spPr/>
    </dgm:pt>
    <dgm:pt modelId="{52BE7399-B7FA-4995-BBE5-A9132416DE9A}" type="pres">
      <dgm:prSet presAssocID="{D315ABC8-4665-426A-B72B-CD475B9B1BA6}" presName="compNode" presStyleCnt="0"/>
      <dgm:spPr/>
    </dgm:pt>
    <dgm:pt modelId="{8A4C8C0F-442F-4D56-82BD-D492D3152B95}" type="pres">
      <dgm:prSet presAssocID="{D315ABC8-4665-426A-B72B-CD475B9B1BA6}" presName="bgRect" presStyleLbl="bgShp" presStyleIdx="0" presStyleCnt="5"/>
      <dgm:spPr/>
    </dgm:pt>
    <dgm:pt modelId="{F41F3F60-0D60-466C-882F-3531EE6484E2}" type="pres">
      <dgm:prSet presAssocID="{D315ABC8-4665-426A-B72B-CD475B9B1BA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sser"/>
        </a:ext>
      </dgm:extLst>
    </dgm:pt>
    <dgm:pt modelId="{310B5CE4-9E7F-49D3-8C70-BFF1539278D3}" type="pres">
      <dgm:prSet presAssocID="{D315ABC8-4665-426A-B72B-CD475B9B1BA6}" presName="spaceRect" presStyleCnt="0"/>
      <dgm:spPr/>
    </dgm:pt>
    <dgm:pt modelId="{D0884DAA-3C4B-4CD3-957D-FFF001E93EB8}" type="pres">
      <dgm:prSet presAssocID="{D315ABC8-4665-426A-B72B-CD475B9B1BA6}" presName="parTx" presStyleLbl="revTx" presStyleIdx="0" presStyleCnt="5">
        <dgm:presLayoutVars>
          <dgm:chMax val="0"/>
          <dgm:chPref val="0"/>
        </dgm:presLayoutVars>
      </dgm:prSet>
      <dgm:spPr/>
    </dgm:pt>
    <dgm:pt modelId="{B0DC061D-E508-478E-AB88-557674076E39}" type="pres">
      <dgm:prSet presAssocID="{369596C9-B7C3-4CE7-920D-C736C6DDDE90}" presName="sibTrans" presStyleCnt="0"/>
      <dgm:spPr/>
    </dgm:pt>
    <dgm:pt modelId="{20DB907D-D1EC-4E23-A9CF-3FBF7A0DC513}" type="pres">
      <dgm:prSet presAssocID="{DE61D636-5C3E-4718-AF8D-9F1BEF90A3B5}" presName="compNode" presStyleCnt="0"/>
      <dgm:spPr/>
    </dgm:pt>
    <dgm:pt modelId="{6DF1B02E-38DB-4C67-BA55-62312BBB303A}" type="pres">
      <dgm:prSet presAssocID="{DE61D636-5C3E-4718-AF8D-9F1BEF90A3B5}" presName="bgRect" presStyleLbl="bgShp" presStyleIdx="1" presStyleCnt="5"/>
      <dgm:spPr/>
    </dgm:pt>
    <dgm:pt modelId="{D4858812-AF82-4DE5-B9B5-3186544CEE2D}" type="pres">
      <dgm:prSet presAssocID="{DE61D636-5C3E-4718-AF8D-9F1BEF90A3B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AF27238-D123-47EA-BBE3-99EE7BC910D0}" type="pres">
      <dgm:prSet presAssocID="{DE61D636-5C3E-4718-AF8D-9F1BEF90A3B5}" presName="spaceRect" presStyleCnt="0"/>
      <dgm:spPr/>
    </dgm:pt>
    <dgm:pt modelId="{4441F395-F2B4-4E5E-9DB6-CA8BFCA4A9A7}" type="pres">
      <dgm:prSet presAssocID="{DE61D636-5C3E-4718-AF8D-9F1BEF90A3B5}" presName="parTx" presStyleLbl="revTx" presStyleIdx="1" presStyleCnt="5">
        <dgm:presLayoutVars>
          <dgm:chMax val="0"/>
          <dgm:chPref val="0"/>
        </dgm:presLayoutVars>
      </dgm:prSet>
      <dgm:spPr/>
    </dgm:pt>
    <dgm:pt modelId="{E25ACC4D-6393-4DAB-A4C6-99D608976BAA}" type="pres">
      <dgm:prSet presAssocID="{E08A6FB1-7A77-4F68-AC6E-6DAB09742777}" presName="sibTrans" presStyleCnt="0"/>
      <dgm:spPr/>
    </dgm:pt>
    <dgm:pt modelId="{B9646731-4D93-4412-A536-FF8629A7900C}" type="pres">
      <dgm:prSet presAssocID="{B08356E5-AB11-412F-93C5-A5F431EEA359}" presName="compNode" presStyleCnt="0"/>
      <dgm:spPr/>
    </dgm:pt>
    <dgm:pt modelId="{8ACA4245-069F-44D1-9FFC-9941C4056901}" type="pres">
      <dgm:prSet presAssocID="{B08356E5-AB11-412F-93C5-A5F431EEA359}" presName="bgRect" presStyleLbl="bgShp" presStyleIdx="2" presStyleCnt="5"/>
      <dgm:spPr/>
    </dgm:pt>
    <dgm:pt modelId="{FBF45488-66CE-47B8-9108-D8EE50207B09}" type="pres">
      <dgm:prSet presAssocID="{B08356E5-AB11-412F-93C5-A5F431EEA35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9857C82C-91FA-4B67-AEF3-868CF1745C4B}" type="pres">
      <dgm:prSet presAssocID="{B08356E5-AB11-412F-93C5-A5F431EEA359}" presName="spaceRect" presStyleCnt="0"/>
      <dgm:spPr/>
    </dgm:pt>
    <dgm:pt modelId="{CE1ECED3-FB39-463C-89DE-E180FE8F11D1}" type="pres">
      <dgm:prSet presAssocID="{B08356E5-AB11-412F-93C5-A5F431EEA359}" presName="parTx" presStyleLbl="revTx" presStyleIdx="2" presStyleCnt="5">
        <dgm:presLayoutVars>
          <dgm:chMax val="0"/>
          <dgm:chPref val="0"/>
        </dgm:presLayoutVars>
      </dgm:prSet>
      <dgm:spPr/>
    </dgm:pt>
    <dgm:pt modelId="{A359D2CF-5469-4C6F-8058-9CF021FDAF65}" type="pres">
      <dgm:prSet presAssocID="{DB4EE7E6-E714-4E2A-8173-5908ECFB4BF3}" presName="sibTrans" presStyleCnt="0"/>
      <dgm:spPr/>
    </dgm:pt>
    <dgm:pt modelId="{DC14AE40-4040-4241-AD27-E1273B570FB5}" type="pres">
      <dgm:prSet presAssocID="{45C95A3D-62BF-471D-A591-5D17A8EE0C52}" presName="compNode" presStyleCnt="0"/>
      <dgm:spPr/>
    </dgm:pt>
    <dgm:pt modelId="{7030FB4B-FD6C-42A7-9D01-B1252CDAF028}" type="pres">
      <dgm:prSet presAssocID="{45C95A3D-62BF-471D-A591-5D17A8EE0C52}" presName="bgRect" presStyleLbl="bgShp" presStyleIdx="3" presStyleCnt="5"/>
      <dgm:spPr/>
    </dgm:pt>
    <dgm:pt modelId="{A0146A82-CFEA-439F-A174-FDF168CCA00F}" type="pres">
      <dgm:prSet presAssocID="{45C95A3D-62BF-471D-A591-5D17A8EE0C52}" presName="iconRect" presStyleLbl="node1" presStyleIdx="3" presStyleCnt="5"/>
      <dgm:spPr/>
    </dgm:pt>
    <dgm:pt modelId="{79AA8740-1508-422A-A76E-FDA4D4BD02FA}" type="pres">
      <dgm:prSet presAssocID="{45C95A3D-62BF-471D-A591-5D17A8EE0C52}" presName="spaceRect" presStyleCnt="0"/>
      <dgm:spPr/>
    </dgm:pt>
    <dgm:pt modelId="{F13E6A1D-2809-4BAB-B4B7-1B5B39825AF2}" type="pres">
      <dgm:prSet presAssocID="{45C95A3D-62BF-471D-A591-5D17A8EE0C52}" presName="parTx" presStyleLbl="revTx" presStyleIdx="3" presStyleCnt="5">
        <dgm:presLayoutVars>
          <dgm:chMax val="0"/>
          <dgm:chPref val="0"/>
        </dgm:presLayoutVars>
      </dgm:prSet>
      <dgm:spPr/>
    </dgm:pt>
    <dgm:pt modelId="{3CA086B5-26F0-4941-97D9-2BAE01508ECA}" type="pres">
      <dgm:prSet presAssocID="{9D539021-DA63-49AE-9B72-07DF88585E47}" presName="sibTrans" presStyleCnt="0"/>
      <dgm:spPr/>
    </dgm:pt>
    <dgm:pt modelId="{31152E3A-EF71-405C-9103-A8B060F3B1C8}" type="pres">
      <dgm:prSet presAssocID="{BEC3C92C-3092-48EE-8238-976E7A94699C}" presName="compNode" presStyleCnt="0"/>
      <dgm:spPr/>
    </dgm:pt>
    <dgm:pt modelId="{4DF6EBA6-B1C5-4463-9F1D-BE583B5E7860}" type="pres">
      <dgm:prSet presAssocID="{BEC3C92C-3092-48EE-8238-976E7A94699C}" presName="bgRect" presStyleLbl="bgShp" presStyleIdx="4" presStyleCnt="5"/>
      <dgm:spPr/>
    </dgm:pt>
    <dgm:pt modelId="{303BA464-3B65-4228-9BE2-44B4C77449F7}" type="pres">
      <dgm:prSet presAssocID="{BEC3C92C-3092-48EE-8238-976E7A94699C}" presName="iconRect" presStyleLbl="node1" presStyleIdx="4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nnebril"/>
        </a:ext>
      </dgm:extLst>
    </dgm:pt>
    <dgm:pt modelId="{6F7F1F9A-DE06-4D2A-8A28-022A0AF5D302}" type="pres">
      <dgm:prSet presAssocID="{BEC3C92C-3092-48EE-8238-976E7A94699C}" presName="spaceRect" presStyleCnt="0"/>
      <dgm:spPr/>
    </dgm:pt>
    <dgm:pt modelId="{3654E903-7D88-474D-8026-F1F94AA75DCC}" type="pres">
      <dgm:prSet presAssocID="{BEC3C92C-3092-48EE-8238-976E7A94699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2256500-DA99-4ABA-B935-DB8DD16FD440}" type="presOf" srcId="{45C95A3D-62BF-471D-A591-5D17A8EE0C52}" destId="{F13E6A1D-2809-4BAB-B4B7-1B5B39825AF2}" srcOrd="0" destOrd="0" presId="urn:microsoft.com/office/officeart/2018/2/layout/IconVerticalSolidList"/>
    <dgm:cxn modelId="{4608D944-2B81-408A-AECF-1FEE19A56DA5}" srcId="{85618DDC-FF6B-4DA2-9CDA-E02510F3669C}" destId="{D315ABC8-4665-426A-B72B-CD475B9B1BA6}" srcOrd="0" destOrd="0" parTransId="{A35CCC4E-9ADD-43D5-A8EB-5A9372FAFB21}" sibTransId="{369596C9-B7C3-4CE7-920D-C736C6DDDE90}"/>
    <dgm:cxn modelId="{1CC9D745-5870-4E62-A8F5-3AC5A70A67D9}" srcId="{85618DDC-FF6B-4DA2-9CDA-E02510F3669C}" destId="{45C95A3D-62BF-471D-A591-5D17A8EE0C52}" srcOrd="3" destOrd="0" parTransId="{2478571E-3C8C-4829-A65F-CD80574DCBE8}" sibTransId="{9D539021-DA63-49AE-9B72-07DF88585E47}"/>
    <dgm:cxn modelId="{528A1C6A-A4C9-4907-88B5-0AB665A9EAE4}" srcId="{85618DDC-FF6B-4DA2-9CDA-E02510F3669C}" destId="{B08356E5-AB11-412F-93C5-A5F431EEA359}" srcOrd="2" destOrd="0" parTransId="{C265413E-443C-4364-8D24-013F6551A348}" sibTransId="{DB4EE7E6-E714-4E2A-8173-5908ECFB4BF3}"/>
    <dgm:cxn modelId="{0C65B56A-7321-4303-8243-4F6129272C9B}" srcId="{85618DDC-FF6B-4DA2-9CDA-E02510F3669C}" destId="{BEC3C92C-3092-48EE-8238-976E7A94699C}" srcOrd="4" destOrd="0" parTransId="{43B108D0-A4C5-4331-BB81-D73A1621794C}" sibTransId="{ABBD745F-16F0-413C-A3ED-1EE42E32224F}"/>
    <dgm:cxn modelId="{2AD9F252-D111-4B64-ACF6-E6ED578D197C}" type="presOf" srcId="{D315ABC8-4665-426A-B72B-CD475B9B1BA6}" destId="{D0884DAA-3C4B-4CD3-957D-FFF001E93EB8}" srcOrd="0" destOrd="0" presId="urn:microsoft.com/office/officeart/2018/2/layout/IconVerticalSolidList"/>
    <dgm:cxn modelId="{60A02EC4-96DD-4A11-B6AE-37FCC6A030F5}" type="presOf" srcId="{B08356E5-AB11-412F-93C5-A5F431EEA359}" destId="{CE1ECED3-FB39-463C-89DE-E180FE8F11D1}" srcOrd="0" destOrd="0" presId="urn:microsoft.com/office/officeart/2018/2/layout/IconVerticalSolidList"/>
    <dgm:cxn modelId="{D557B3CA-1645-4332-AC33-D42C0A70BB36}" srcId="{85618DDC-FF6B-4DA2-9CDA-E02510F3669C}" destId="{DE61D636-5C3E-4718-AF8D-9F1BEF90A3B5}" srcOrd="1" destOrd="0" parTransId="{AA928DD6-CADA-45AF-84C6-AB14D565CAA7}" sibTransId="{E08A6FB1-7A77-4F68-AC6E-6DAB09742777}"/>
    <dgm:cxn modelId="{B0223FDC-F0D7-47F3-BEFC-2A3A21CF9AF4}" type="presOf" srcId="{BEC3C92C-3092-48EE-8238-976E7A94699C}" destId="{3654E903-7D88-474D-8026-F1F94AA75DCC}" srcOrd="0" destOrd="0" presId="urn:microsoft.com/office/officeart/2018/2/layout/IconVerticalSolidList"/>
    <dgm:cxn modelId="{6122C5E3-004F-4EB1-A20C-95975A0E4279}" type="presOf" srcId="{DE61D636-5C3E-4718-AF8D-9F1BEF90A3B5}" destId="{4441F395-F2B4-4E5E-9DB6-CA8BFCA4A9A7}" srcOrd="0" destOrd="0" presId="urn:microsoft.com/office/officeart/2018/2/layout/IconVerticalSolidList"/>
    <dgm:cxn modelId="{DE8DA7FC-1075-420B-9884-F4259998418A}" type="presOf" srcId="{85618DDC-FF6B-4DA2-9CDA-E02510F3669C}" destId="{5463D168-5C7A-4D18-8E73-B9F48A407DA1}" srcOrd="0" destOrd="0" presId="urn:microsoft.com/office/officeart/2018/2/layout/IconVerticalSolidList"/>
    <dgm:cxn modelId="{DAFD18DE-9FC9-44CA-ACB4-43A409423EFF}" type="presParOf" srcId="{5463D168-5C7A-4D18-8E73-B9F48A407DA1}" destId="{52BE7399-B7FA-4995-BBE5-A9132416DE9A}" srcOrd="0" destOrd="0" presId="urn:microsoft.com/office/officeart/2018/2/layout/IconVerticalSolidList"/>
    <dgm:cxn modelId="{CEBF8F81-8A6A-4E75-A826-DAB9EB115C89}" type="presParOf" srcId="{52BE7399-B7FA-4995-BBE5-A9132416DE9A}" destId="{8A4C8C0F-442F-4D56-82BD-D492D3152B95}" srcOrd="0" destOrd="0" presId="urn:microsoft.com/office/officeart/2018/2/layout/IconVerticalSolidList"/>
    <dgm:cxn modelId="{E427EB5F-AD3F-4FBE-A9F5-AAB6AC9A2BE7}" type="presParOf" srcId="{52BE7399-B7FA-4995-BBE5-A9132416DE9A}" destId="{F41F3F60-0D60-466C-882F-3531EE6484E2}" srcOrd="1" destOrd="0" presId="urn:microsoft.com/office/officeart/2018/2/layout/IconVerticalSolidList"/>
    <dgm:cxn modelId="{80ADBE2C-2AC4-4DB8-961F-AB5B706C43B7}" type="presParOf" srcId="{52BE7399-B7FA-4995-BBE5-A9132416DE9A}" destId="{310B5CE4-9E7F-49D3-8C70-BFF1539278D3}" srcOrd="2" destOrd="0" presId="urn:microsoft.com/office/officeart/2018/2/layout/IconVerticalSolidList"/>
    <dgm:cxn modelId="{3EDCDD0D-9113-480D-867F-7438AD11E258}" type="presParOf" srcId="{52BE7399-B7FA-4995-BBE5-A9132416DE9A}" destId="{D0884DAA-3C4B-4CD3-957D-FFF001E93EB8}" srcOrd="3" destOrd="0" presId="urn:microsoft.com/office/officeart/2018/2/layout/IconVerticalSolidList"/>
    <dgm:cxn modelId="{6971976E-FCB5-45DE-B6C6-D999E7218A2D}" type="presParOf" srcId="{5463D168-5C7A-4D18-8E73-B9F48A407DA1}" destId="{B0DC061D-E508-478E-AB88-557674076E39}" srcOrd="1" destOrd="0" presId="urn:microsoft.com/office/officeart/2018/2/layout/IconVerticalSolidList"/>
    <dgm:cxn modelId="{26D08746-E9FD-41CE-B4DB-3F5C1B2B0430}" type="presParOf" srcId="{5463D168-5C7A-4D18-8E73-B9F48A407DA1}" destId="{20DB907D-D1EC-4E23-A9CF-3FBF7A0DC513}" srcOrd="2" destOrd="0" presId="urn:microsoft.com/office/officeart/2018/2/layout/IconVerticalSolidList"/>
    <dgm:cxn modelId="{A2969A51-831E-4A72-8E8E-2DE7C38FF40B}" type="presParOf" srcId="{20DB907D-D1EC-4E23-A9CF-3FBF7A0DC513}" destId="{6DF1B02E-38DB-4C67-BA55-62312BBB303A}" srcOrd="0" destOrd="0" presId="urn:microsoft.com/office/officeart/2018/2/layout/IconVerticalSolidList"/>
    <dgm:cxn modelId="{A0C71581-B383-49BB-A28E-3F189CAB9917}" type="presParOf" srcId="{20DB907D-D1EC-4E23-A9CF-3FBF7A0DC513}" destId="{D4858812-AF82-4DE5-B9B5-3186544CEE2D}" srcOrd="1" destOrd="0" presId="urn:microsoft.com/office/officeart/2018/2/layout/IconVerticalSolidList"/>
    <dgm:cxn modelId="{3D68C290-1813-4F0E-BDAB-EAE0559CD8C8}" type="presParOf" srcId="{20DB907D-D1EC-4E23-A9CF-3FBF7A0DC513}" destId="{AAF27238-D123-47EA-BBE3-99EE7BC910D0}" srcOrd="2" destOrd="0" presId="urn:microsoft.com/office/officeart/2018/2/layout/IconVerticalSolidList"/>
    <dgm:cxn modelId="{64DE1243-AECE-46F9-A3FB-FA336D40970B}" type="presParOf" srcId="{20DB907D-D1EC-4E23-A9CF-3FBF7A0DC513}" destId="{4441F395-F2B4-4E5E-9DB6-CA8BFCA4A9A7}" srcOrd="3" destOrd="0" presId="urn:microsoft.com/office/officeart/2018/2/layout/IconVerticalSolidList"/>
    <dgm:cxn modelId="{C26BCCE0-D004-42C4-9EDE-BD443009D97D}" type="presParOf" srcId="{5463D168-5C7A-4D18-8E73-B9F48A407DA1}" destId="{E25ACC4D-6393-4DAB-A4C6-99D608976BAA}" srcOrd="3" destOrd="0" presId="urn:microsoft.com/office/officeart/2018/2/layout/IconVerticalSolidList"/>
    <dgm:cxn modelId="{DAE52688-1498-4D94-9942-6B84394844C0}" type="presParOf" srcId="{5463D168-5C7A-4D18-8E73-B9F48A407DA1}" destId="{B9646731-4D93-4412-A536-FF8629A7900C}" srcOrd="4" destOrd="0" presId="urn:microsoft.com/office/officeart/2018/2/layout/IconVerticalSolidList"/>
    <dgm:cxn modelId="{661B83B1-4A5E-4DE3-899E-04A7A0DD509D}" type="presParOf" srcId="{B9646731-4D93-4412-A536-FF8629A7900C}" destId="{8ACA4245-069F-44D1-9FFC-9941C4056901}" srcOrd="0" destOrd="0" presId="urn:microsoft.com/office/officeart/2018/2/layout/IconVerticalSolidList"/>
    <dgm:cxn modelId="{B50693AC-F01A-4DBD-9A9D-123981BA1F16}" type="presParOf" srcId="{B9646731-4D93-4412-A536-FF8629A7900C}" destId="{FBF45488-66CE-47B8-9108-D8EE50207B09}" srcOrd="1" destOrd="0" presId="urn:microsoft.com/office/officeart/2018/2/layout/IconVerticalSolidList"/>
    <dgm:cxn modelId="{8894FA24-DC70-4C1D-906F-9054AF538743}" type="presParOf" srcId="{B9646731-4D93-4412-A536-FF8629A7900C}" destId="{9857C82C-91FA-4B67-AEF3-868CF1745C4B}" srcOrd="2" destOrd="0" presId="urn:microsoft.com/office/officeart/2018/2/layout/IconVerticalSolidList"/>
    <dgm:cxn modelId="{919A3E68-43A4-4051-8893-4F9F114F92B1}" type="presParOf" srcId="{B9646731-4D93-4412-A536-FF8629A7900C}" destId="{CE1ECED3-FB39-463C-89DE-E180FE8F11D1}" srcOrd="3" destOrd="0" presId="urn:microsoft.com/office/officeart/2018/2/layout/IconVerticalSolidList"/>
    <dgm:cxn modelId="{E8C56FAB-CA38-4623-BC93-1A751028AF7A}" type="presParOf" srcId="{5463D168-5C7A-4D18-8E73-B9F48A407DA1}" destId="{A359D2CF-5469-4C6F-8058-9CF021FDAF65}" srcOrd="5" destOrd="0" presId="urn:microsoft.com/office/officeart/2018/2/layout/IconVerticalSolidList"/>
    <dgm:cxn modelId="{4F652CDA-D7B9-45D9-A530-7792618C7667}" type="presParOf" srcId="{5463D168-5C7A-4D18-8E73-B9F48A407DA1}" destId="{DC14AE40-4040-4241-AD27-E1273B570FB5}" srcOrd="6" destOrd="0" presId="urn:microsoft.com/office/officeart/2018/2/layout/IconVerticalSolidList"/>
    <dgm:cxn modelId="{80F0E748-4847-4E6B-978A-8F1F6454C6D1}" type="presParOf" srcId="{DC14AE40-4040-4241-AD27-E1273B570FB5}" destId="{7030FB4B-FD6C-42A7-9D01-B1252CDAF028}" srcOrd="0" destOrd="0" presId="urn:microsoft.com/office/officeart/2018/2/layout/IconVerticalSolidList"/>
    <dgm:cxn modelId="{1BB359B6-11A7-41D5-BEAF-F50D183CB730}" type="presParOf" srcId="{DC14AE40-4040-4241-AD27-E1273B570FB5}" destId="{A0146A82-CFEA-439F-A174-FDF168CCA00F}" srcOrd="1" destOrd="0" presId="urn:microsoft.com/office/officeart/2018/2/layout/IconVerticalSolidList"/>
    <dgm:cxn modelId="{F2ED1D10-8E53-49C3-B30D-51DBBE2D1F42}" type="presParOf" srcId="{DC14AE40-4040-4241-AD27-E1273B570FB5}" destId="{79AA8740-1508-422A-A76E-FDA4D4BD02FA}" srcOrd="2" destOrd="0" presId="urn:microsoft.com/office/officeart/2018/2/layout/IconVerticalSolidList"/>
    <dgm:cxn modelId="{F31E455E-86A1-4AEC-976A-7178BB19CD6C}" type="presParOf" srcId="{DC14AE40-4040-4241-AD27-E1273B570FB5}" destId="{F13E6A1D-2809-4BAB-B4B7-1B5B39825AF2}" srcOrd="3" destOrd="0" presId="urn:microsoft.com/office/officeart/2018/2/layout/IconVerticalSolidList"/>
    <dgm:cxn modelId="{94B34AC6-B7F4-4A60-B122-796FE17B0DCF}" type="presParOf" srcId="{5463D168-5C7A-4D18-8E73-B9F48A407DA1}" destId="{3CA086B5-26F0-4941-97D9-2BAE01508ECA}" srcOrd="7" destOrd="0" presId="urn:microsoft.com/office/officeart/2018/2/layout/IconVerticalSolidList"/>
    <dgm:cxn modelId="{68F8CD2D-8BE0-4215-BFCC-173621E79EFA}" type="presParOf" srcId="{5463D168-5C7A-4D18-8E73-B9F48A407DA1}" destId="{31152E3A-EF71-405C-9103-A8B060F3B1C8}" srcOrd="8" destOrd="0" presId="urn:microsoft.com/office/officeart/2018/2/layout/IconVerticalSolidList"/>
    <dgm:cxn modelId="{4668B3CC-F7B1-457C-853B-7A45B48281DF}" type="presParOf" srcId="{31152E3A-EF71-405C-9103-A8B060F3B1C8}" destId="{4DF6EBA6-B1C5-4463-9F1D-BE583B5E7860}" srcOrd="0" destOrd="0" presId="urn:microsoft.com/office/officeart/2018/2/layout/IconVerticalSolidList"/>
    <dgm:cxn modelId="{CDC766DC-2AB5-49C4-A561-57FFB1DE4458}" type="presParOf" srcId="{31152E3A-EF71-405C-9103-A8B060F3B1C8}" destId="{303BA464-3B65-4228-9BE2-44B4C77449F7}" srcOrd="1" destOrd="0" presId="urn:microsoft.com/office/officeart/2018/2/layout/IconVerticalSolidList"/>
    <dgm:cxn modelId="{F230C99F-52A4-44D5-85B2-4E450200F8D4}" type="presParOf" srcId="{31152E3A-EF71-405C-9103-A8B060F3B1C8}" destId="{6F7F1F9A-DE06-4D2A-8A28-022A0AF5D302}" srcOrd="2" destOrd="0" presId="urn:microsoft.com/office/officeart/2018/2/layout/IconVerticalSolidList"/>
    <dgm:cxn modelId="{3F4E07CD-3277-4D77-8339-A9AE1E761389}" type="presParOf" srcId="{31152E3A-EF71-405C-9103-A8B060F3B1C8}" destId="{3654E903-7D88-474D-8026-F1F94AA75DC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C8C0F-442F-4D56-82BD-D492D3152B95}">
      <dsp:nvSpPr>
        <dsp:cNvPr id="0" name=""/>
        <dsp:cNvSpPr/>
      </dsp:nvSpPr>
      <dsp:spPr>
        <a:xfrm>
          <a:off x="0" y="3881"/>
          <a:ext cx="10728596" cy="8267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F3F60-0D60-466C-882F-3531EE6484E2}">
      <dsp:nvSpPr>
        <dsp:cNvPr id="0" name=""/>
        <dsp:cNvSpPr/>
      </dsp:nvSpPr>
      <dsp:spPr>
        <a:xfrm>
          <a:off x="250106" y="189911"/>
          <a:ext cx="454738" cy="4547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84DAA-3C4B-4CD3-957D-FFF001E93EB8}">
      <dsp:nvSpPr>
        <dsp:cNvPr id="0" name=""/>
        <dsp:cNvSpPr/>
      </dsp:nvSpPr>
      <dsp:spPr>
        <a:xfrm>
          <a:off x="954951" y="3881"/>
          <a:ext cx="9773644" cy="826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03" tIns="87503" rIns="87503" bIns="87503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baseline="0"/>
            <a:t>Met reparaties en isoleren alleen gaat dit niet lukken. Dan nog voldoet dit niet aan de gestelde eisen wat betreft uw woongenot </a:t>
          </a:r>
          <a:r>
            <a:rPr lang="nl-NL" sz="1900" kern="1200" baseline="0">
              <a:latin typeface="Arial"/>
            </a:rPr>
            <a:t>en het beperken van uw woonlasten. </a:t>
          </a:r>
          <a:endParaRPr lang="en-US" sz="1900" kern="1200"/>
        </a:p>
      </dsp:txBody>
      <dsp:txXfrm>
        <a:off x="954951" y="3881"/>
        <a:ext cx="9773644" cy="826798"/>
      </dsp:txXfrm>
    </dsp:sp>
    <dsp:sp modelId="{6DF1B02E-38DB-4C67-BA55-62312BBB303A}">
      <dsp:nvSpPr>
        <dsp:cNvPr id="0" name=""/>
        <dsp:cNvSpPr/>
      </dsp:nvSpPr>
      <dsp:spPr>
        <a:xfrm>
          <a:off x="0" y="1037379"/>
          <a:ext cx="10728596" cy="8267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58812-AF82-4DE5-B9B5-3186544CEE2D}">
      <dsp:nvSpPr>
        <dsp:cNvPr id="0" name=""/>
        <dsp:cNvSpPr/>
      </dsp:nvSpPr>
      <dsp:spPr>
        <a:xfrm>
          <a:off x="250106" y="1223408"/>
          <a:ext cx="454738" cy="4547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1F395-F2B4-4E5E-9DB6-CA8BFCA4A9A7}">
      <dsp:nvSpPr>
        <dsp:cNvPr id="0" name=""/>
        <dsp:cNvSpPr/>
      </dsp:nvSpPr>
      <dsp:spPr>
        <a:xfrm>
          <a:off x="954951" y="1037379"/>
          <a:ext cx="9773644" cy="826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03" tIns="87503" rIns="87503" bIns="8750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baseline="0"/>
            <a:t>Onderzoek geeft aan dat constructie nog in goede staat is.</a:t>
          </a:r>
          <a:endParaRPr lang="en-US" sz="1900" kern="1200"/>
        </a:p>
      </dsp:txBody>
      <dsp:txXfrm>
        <a:off x="954951" y="1037379"/>
        <a:ext cx="9773644" cy="826798"/>
      </dsp:txXfrm>
    </dsp:sp>
    <dsp:sp modelId="{8ACA4245-069F-44D1-9FFC-9941C4056901}">
      <dsp:nvSpPr>
        <dsp:cNvPr id="0" name=""/>
        <dsp:cNvSpPr/>
      </dsp:nvSpPr>
      <dsp:spPr>
        <a:xfrm>
          <a:off x="0" y="2070876"/>
          <a:ext cx="10728596" cy="8267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45488-66CE-47B8-9108-D8EE50207B09}">
      <dsp:nvSpPr>
        <dsp:cNvPr id="0" name=""/>
        <dsp:cNvSpPr/>
      </dsp:nvSpPr>
      <dsp:spPr>
        <a:xfrm>
          <a:off x="250106" y="2256906"/>
          <a:ext cx="454738" cy="4547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ECED3-FB39-463C-89DE-E180FE8F11D1}">
      <dsp:nvSpPr>
        <dsp:cNvPr id="0" name=""/>
        <dsp:cNvSpPr/>
      </dsp:nvSpPr>
      <dsp:spPr>
        <a:xfrm>
          <a:off x="954951" y="2070876"/>
          <a:ext cx="9773644" cy="826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03" tIns="87503" rIns="87503" bIns="87503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baseline="0">
              <a:latin typeface="Arial"/>
            </a:rPr>
            <a:t>Daarom </a:t>
          </a:r>
          <a:r>
            <a:rPr lang="nl-NL" sz="1900" kern="1200" baseline="0">
              <a:solidFill>
                <a:srgbClr val="000000"/>
              </a:solidFill>
              <a:latin typeface="Arial"/>
            </a:rPr>
            <a:t>willen </a:t>
          </a:r>
          <a:r>
            <a:rPr lang="nl-NL" sz="1900" kern="1200" baseline="0">
              <a:latin typeface="Arial"/>
            </a:rPr>
            <a:t>we de</a:t>
          </a:r>
          <a:r>
            <a:rPr lang="nl-NL" sz="1900" kern="1200" baseline="0"/>
            <a:t> gebouwen gedeeltelijk te slopen en opnieuw opbouwen, waarbij het betonnen frame zoals de fundering, dragende muren en vloerdelen blijven staan.</a:t>
          </a:r>
          <a:endParaRPr lang="en-US" sz="1900" kern="1200"/>
        </a:p>
      </dsp:txBody>
      <dsp:txXfrm>
        <a:off x="954951" y="2070876"/>
        <a:ext cx="9773644" cy="826798"/>
      </dsp:txXfrm>
    </dsp:sp>
    <dsp:sp modelId="{7030FB4B-FD6C-42A7-9D01-B1252CDAF028}">
      <dsp:nvSpPr>
        <dsp:cNvPr id="0" name=""/>
        <dsp:cNvSpPr/>
      </dsp:nvSpPr>
      <dsp:spPr>
        <a:xfrm>
          <a:off x="0" y="3104374"/>
          <a:ext cx="10728596" cy="8267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46A82-CFEA-439F-A174-FDF168CCA00F}">
      <dsp:nvSpPr>
        <dsp:cNvPr id="0" name=""/>
        <dsp:cNvSpPr/>
      </dsp:nvSpPr>
      <dsp:spPr>
        <a:xfrm>
          <a:off x="250106" y="3290404"/>
          <a:ext cx="454738" cy="4547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E6A1D-2809-4BAB-B4B7-1B5B39825AF2}">
      <dsp:nvSpPr>
        <dsp:cNvPr id="0" name=""/>
        <dsp:cNvSpPr/>
      </dsp:nvSpPr>
      <dsp:spPr>
        <a:xfrm>
          <a:off x="954951" y="3104374"/>
          <a:ext cx="9773644" cy="826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03" tIns="87503" rIns="87503" bIns="8750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baseline="0">
              <a:solidFill>
                <a:srgbClr val="22183D"/>
              </a:solidFill>
              <a:latin typeface="Arial"/>
            </a:rPr>
            <a:t>Doel: </a:t>
          </a:r>
          <a:r>
            <a:rPr lang="nl-NL" sz="1900" kern="1200" baseline="0">
              <a:solidFill>
                <a:srgbClr val="22183D"/>
              </a:solidFill>
              <a:latin typeface="Arial"/>
            </a:rPr>
            <a:t>Grootschalige renovatie met verduurzaming en indien mogelijk met extra woningen op het dak.</a:t>
          </a:r>
          <a:endParaRPr lang="nl-NL" sz="1900" kern="1200" baseline="0">
            <a:latin typeface="Arial"/>
          </a:endParaRPr>
        </a:p>
      </dsp:txBody>
      <dsp:txXfrm>
        <a:off x="954951" y="3104374"/>
        <a:ext cx="9773644" cy="826798"/>
      </dsp:txXfrm>
    </dsp:sp>
    <dsp:sp modelId="{4DF6EBA6-B1C5-4463-9F1D-BE583B5E7860}">
      <dsp:nvSpPr>
        <dsp:cNvPr id="0" name=""/>
        <dsp:cNvSpPr/>
      </dsp:nvSpPr>
      <dsp:spPr>
        <a:xfrm>
          <a:off x="0" y="4137872"/>
          <a:ext cx="10728596" cy="8267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BA464-3B65-4228-9BE2-44B4C77449F7}">
      <dsp:nvSpPr>
        <dsp:cNvPr id="0" name=""/>
        <dsp:cNvSpPr/>
      </dsp:nvSpPr>
      <dsp:spPr>
        <a:xfrm>
          <a:off x="250106" y="4323901"/>
          <a:ext cx="454738" cy="4547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4E903-7D88-474D-8026-F1F94AA75DCC}">
      <dsp:nvSpPr>
        <dsp:cNvPr id="0" name=""/>
        <dsp:cNvSpPr/>
      </dsp:nvSpPr>
      <dsp:spPr>
        <a:xfrm>
          <a:off x="954951" y="4137872"/>
          <a:ext cx="9773644" cy="826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03" tIns="87503" rIns="87503" bIns="8750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baseline="0"/>
            <a:t>Dit betekent dat, gezien de grootte van de werkzaamheden, u hier niet kunt blijven wonen. Wat betekent dit voor u.</a:t>
          </a:r>
          <a:endParaRPr lang="en-US" sz="1900" kern="1200"/>
        </a:p>
      </dsp:txBody>
      <dsp:txXfrm>
        <a:off x="954951" y="4137872"/>
        <a:ext cx="9773644" cy="826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AAECA-06E1-D24F-A407-8D9482A72E91}" type="datetimeFigureOut">
              <a:rPr lang="nl-NL" smtClean="0"/>
              <a:t>8-10-2025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0718C-DC31-4F4D-8F13-B8B9896053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596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A7A4D5-0E17-40AC-AFA3-08CFB8621FF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Vivienne: </a:t>
            </a:r>
            <a:r>
              <a:rPr lang="en-US" err="1"/>
              <a:t>welkom</a:t>
            </a:r>
            <a:r>
              <a:rPr lang="en-US"/>
              <a:t> </a:t>
            </a:r>
            <a:r>
              <a:rPr lang="en-US" err="1"/>
              <a:t>bewoners</a:t>
            </a:r>
            <a:r>
              <a:rPr lang="en-US"/>
              <a:t> en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korte</a:t>
            </a:r>
            <a:r>
              <a:rPr lang="en-US"/>
              <a:t> </a:t>
            </a:r>
            <a:r>
              <a:rPr lang="en-US" err="1"/>
              <a:t>omschrijving</a:t>
            </a:r>
            <a:r>
              <a:rPr lang="en-US"/>
              <a:t> </a:t>
            </a:r>
            <a:r>
              <a:rPr lang="en-US" err="1"/>
              <a:t>doel</a:t>
            </a:r>
            <a:r>
              <a:rPr lang="en-US"/>
              <a:t> </a:t>
            </a:r>
            <a:r>
              <a:rPr lang="en-US" err="1"/>
              <a:t>bijeenkomst</a:t>
            </a:r>
            <a:r>
              <a:rPr lang="en-US"/>
              <a:t>,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vergeten</a:t>
            </a:r>
            <a:r>
              <a:rPr lang="en-US"/>
              <a:t> </a:t>
            </a:r>
            <a:r>
              <a:rPr lang="en-US" err="1"/>
              <a:t>dat</a:t>
            </a:r>
            <a:r>
              <a:rPr lang="en-US"/>
              <a:t> ze </a:t>
            </a:r>
            <a:r>
              <a:rPr lang="en-US" err="1"/>
              <a:t>ook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tas</a:t>
            </a:r>
            <a:r>
              <a:rPr lang="en-US"/>
              <a:t> met </a:t>
            </a:r>
            <a:r>
              <a:rPr lang="en-US" err="1"/>
              <a:t>informatie</a:t>
            </a:r>
            <a:r>
              <a:rPr lang="en-US"/>
              <a:t> </a:t>
            </a:r>
            <a:r>
              <a:rPr lang="en-US" err="1"/>
              <a:t>meekrijgen</a:t>
            </a:r>
            <a:r>
              <a:rPr lang="en-US"/>
              <a:t> </a:t>
            </a:r>
            <a:r>
              <a:rPr lang="en-US" err="1"/>
              <a:t>zodat</a:t>
            </a:r>
            <a:r>
              <a:rPr lang="en-US"/>
              <a:t> ze </a:t>
            </a:r>
            <a:r>
              <a:rPr lang="en-US" err="1"/>
              <a:t>alles</a:t>
            </a:r>
            <a:r>
              <a:rPr lang="en-US"/>
              <a:t> </a:t>
            </a:r>
            <a:r>
              <a:rPr lang="en-US" err="1"/>
              <a:t>nog</a:t>
            </a:r>
            <a:r>
              <a:rPr lang="en-US"/>
              <a:t> </a:t>
            </a:r>
            <a:r>
              <a:rPr lang="en-US" err="1"/>
              <a:t>eens</a:t>
            </a:r>
            <a:r>
              <a:rPr lang="en-US"/>
              <a:t> </a:t>
            </a:r>
            <a:r>
              <a:rPr lang="en-US" err="1"/>
              <a:t>kunnen</a:t>
            </a:r>
            <a:r>
              <a:rPr lang="en-US"/>
              <a:t> </a:t>
            </a:r>
            <a:r>
              <a:rPr lang="en-US" err="1"/>
              <a:t>nalezen</a:t>
            </a:r>
            <a:r>
              <a:rPr lang="en-US"/>
              <a:t>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7A4D5-0E17-40AC-AFA3-08CFB8621FF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4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Vivienne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7A4D5-0E17-40AC-AFA3-08CFB8621FFA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5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Vivienne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7A4D5-0E17-40AC-AFA3-08CFB8621FFA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6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Vivienne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7A4D5-0E17-40AC-AFA3-08CFB8621F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7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92CDE-0A4A-FE9D-AD41-567D5CA83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0003AFD-507A-2F97-1648-3CAD8F090A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CDB310E-435C-3470-3AE6-0CB1683DB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Ton </a:t>
            </a:r>
          </a:p>
          <a:p>
            <a:pPr marL="228600" indent="-228600">
              <a:buAutoNum type="arabicPeriod"/>
            </a:pPr>
            <a:endParaRPr lang="nl-NL"/>
          </a:p>
          <a:p>
            <a:pPr marL="228600" indent="-228600">
              <a:buAutoNum type="arabicPeriod"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185951-E754-9C3B-3D90-971740E53E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7A4D5-0E17-40AC-AFA3-08CFB8621F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48394-BEF5-085C-1AA9-A70E38356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6D9A140-EFDA-501E-F130-28075664F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6938D75-4F6C-B9B8-76C2-C1F2787C5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Ton </a:t>
            </a:r>
          </a:p>
          <a:p>
            <a:pPr marL="228600" indent="-228600">
              <a:buAutoNum type="arabicPeriod"/>
            </a:pPr>
            <a:endParaRPr lang="nl-NL"/>
          </a:p>
          <a:p>
            <a:pPr marL="228600" indent="-228600">
              <a:buAutoNum type="arabicPeriod"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F478C6-5321-F1CE-D68A-8D020E9B1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7A4D5-0E17-40AC-AFA3-08CFB8621F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96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16CC4-C251-9EB9-88BF-2912C9885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90E48A5-2ABA-C50E-4760-BD92D52C8F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948072E-F33E-7EBD-074D-49BFA2A3E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Ton </a:t>
            </a:r>
          </a:p>
          <a:p>
            <a:pPr marL="228600" indent="-228600">
              <a:buAutoNum type="arabicPeriod"/>
            </a:pPr>
            <a:endParaRPr lang="nl-NL"/>
          </a:p>
          <a:p>
            <a:pPr marL="228600" indent="-228600">
              <a:buAutoNum type="arabicPeriod"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D9B8BE-1CD5-F281-BFF3-D37318D642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7A4D5-0E17-40AC-AFA3-08CFB8621F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Neusa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7A4D5-0E17-40AC-AFA3-08CFB8621F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30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Patrick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7A4D5-0E17-40AC-AFA3-08CFB8621F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37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Patrick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7A4D5-0E17-40AC-AFA3-08CFB8621FF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3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Vivienne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7A4D5-0E17-40AC-AFA3-08CFB8621F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7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8907" y="1844824"/>
            <a:ext cx="10753691" cy="64807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>
              <a:defRPr sz="4000" b="1">
                <a:solidFill>
                  <a:srgbClr val="242447"/>
                </a:solidFill>
              </a:defRPr>
            </a:lvl1pPr>
          </a:lstStyle>
          <a:p>
            <a:pPr lvl="0"/>
            <a:r>
              <a:rPr lang="nl-NL" noProof="0"/>
              <a:t>Klik om stijl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8907" y="2492896"/>
            <a:ext cx="10753691" cy="79208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 typeface="Times" pitchFamily="1" charset="0"/>
              <a:buNone/>
              <a:defRPr sz="2000" i="0">
                <a:solidFill>
                  <a:srgbClr val="221A38"/>
                </a:solidFill>
              </a:defRPr>
            </a:lvl1pPr>
          </a:lstStyle>
          <a:p>
            <a:pPr lvl="0"/>
            <a:r>
              <a:rPr lang="nl-NL" noProof="0"/>
              <a:t>Klikken om de ondertitelstijl van het model te bewerken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762000"/>
            <a:ext cx="40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55034" y="641350"/>
            <a:ext cx="336551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0" y="3330000"/>
            <a:ext cx="12192000" cy="3528000"/>
          </a:xfrm>
          <a:prstGeom prst="rect">
            <a:avLst/>
          </a:prstGeom>
          <a:solidFill>
            <a:srgbClr val="DFDBD7"/>
          </a:solidFill>
        </p:spPr>
        <p:txBody>
          <a:bodyPr/>
          <a:lstStyle>
            <a:lvl1pPr algn="l">
              <a:defRPr>
                <a:solidFill>
                  <a:srgbClr val="1A1329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habion-beeldmerk-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-2"/>
            <a:ext cx="1272142" cy="1556794"/>
          </a:xfrm>
          <a:prstGeom prst="rect">
            <a:avLst/>
          </a:prstGeom>
        </p:spPr>
      </p:pic>
      <p:sp>
        <p:nvSpPr>
          <p:cNvPr id="15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4655841" y="168896"/>
            <a:ext cx="6817783" cy="307777"/>
          </a:xfrm>
          <a:prstGeom prst="rect">
            <a:avLst/>
          </a:prstGeom>
        </p:spPr>
        <p:txBody>
          <a:bodyPr vert="horz">
            <a:spAutoFit/>
          </a:bodyPr>
          <a:lstStyle>
            <a:lvl1pPr algn="r">
              <a:buFontTx/>
              <a:buNone/>
              <a:defRPr sz="1400"/>
            </a:lvl1pPr>
          </a:lstStyle>
          <a:p>
            <a:pPr lvl="0"/>
            <a:r>
              <a:rPr lang="nl-NL"/>
              <a:t>Presentatienaam, datum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ein met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4000" y="274638"/>
            <a:ext cx="10753195" cy="56207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8603200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66545EDC-070E-6C47-A916-C625DCAA49C7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744001" y="908720"/>
            <a:ext cx="7464235" cy="51845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22183D"/>
                </a:solidFill>
              </a:defRPr>
            </a:lvl1pPr>
            <a:lvl2pPr>
              <a:defRPr>
                <a:solidFill>
                  <a:srgbClr val="22183D"/>
                </a:solidFill>
              </a:defRPr>
            </a:lvl2pPr>
            <a:lvl3pPr>
              <a:defRPr>
                <a:solidFill>
                  <a:srgbClr val="22183D"/>
                </a:solidFill>
              </a:defRPr>
            </a:lvl3pPr>
            <a:lvl4pPr>
              <a:defRPr>
                <a:solidFill>
                  <a:srgbClr val="22183D"/>
                </a:solidFill>
              </a:defRPr>
            </a:lvl4pPr>
            <a:lvl5pPr>
              <a:defRPr>
                <a:solidFill>
                  <a:srgbClr val="22183D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8400256" y="908050"/>
            <a:ext cx="3072077" cy="5185246"/>
          </a:xfrm>
          <a:prstGeom prst="rect">
            <a:avLst/>
          </a:prstGeom>
          <a:solidFill>
            <a:srgbClr val="278CBB"/>
          </a:solidFill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6990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4000" y="274638"/>
            <a:ext cx="10753195" cy="7780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8603200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66545EDC-070E-6C47-A916-C625DCAA4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584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8603200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66545EDC-070E-6C47-A916-C625DCAA49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70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8907" y="1844824"/>
            <a:ext cx="10753691" cy="57261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>
                <a:solidFill>
                  <a:srgbClr val="221A38"/>
                </a:solidFill>
              </a:defRPr>
            </a:lvl1pPr>
          </a:lstStyle>
          <a:p>
            <a:pPr lvl="0"/>
            <a:r>
              <a:rPr lang="nl-NL" noProof="0"/>
              <a:t>Klik om stijl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8907" y="2564904"/>
            <a:ext cx="10753691" cy="172819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 typeface="Times" pitchFamily="1" charset="0"/>
              <a:buNone/>
              <a:defRPr sz="2000" i="0">
                <a:solidFill>
                  <a:srgbClr val="221A38"/>
                </a:solidFill>
              </a:defRPr>
            </a:lvl1pPr>
          </a:lstStyle>
          <a:p>
            <a:pPr lvl="0"/>
            <a:r>
              <a:rPr lang="nl-NL" noProof="0"/>
              <a:t>Klikken om de ondertitelstijl van het model te bewerken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762000"/>
            <a:ext cx="40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55034" y="641350"/>
            <a:ext cx="336551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0" name="Afbeelding 9" descr="habion-beeldmerk-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-1"/>
            <a:ext cx="1272141" cy="1556794"/>
          </a:xfrm>
          <a:prstGeom prst="rect">
            <a:avLst/>
          </a:prstGeo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2447595" y="4509120"/>
            <a:ext cx="3456384" cy="18002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1400">
                <a:solidFill>
                  <a:srgbClr val="22183D"/>
                </a:solidFill>
              </a:defRPr>
            </a:lvl1pPr>
            <a:lvl2pPr algn="l">
              <a:defRPr sz="1400">
                <a:solidFill>
                  <a:srgbClr val="22183D"/>
                </a:solidFill>
              </a:defRPr>
            </a:lvl2pPr>
            <a:lvl3pPr algn="l">
              <a:defRPr sz="1400">
                <a:solidFill>
                  <a:srgbClr val="22183D"/>
                </a:solidFill>
              </a:defRPr>
            </a:lvl3pPr>
            <a:lvl4pPr algn="l">
              <a:defRPr sz="1400">
                <a:solidFill>
                  <a:srgbClr val="22183D"/>
                </a:solidFill>
              </a:defRPr>
            </a:lvl4pPr>
            <a:lvl5pPr algn="l">
              <a:defRPr sz="1400">
                <a:solidFill>
                  <a:srgbClr val="22183D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7823464" y="4509120"/>
            <a:ext cx="3649133" cy="18002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1400">
                <a:solidFill>
                  <a:srgbClr val="22183D"/>
                </a:solidFill>
              </a:defRPr>
            </a:lvl1pPr>
            <a:lvl2pPr algn="l">
              <a:defRPr sz="1400">
                <a:solidFill>
                  <a:srgbClr val="22183D"/>
                </a:solidFill>
              </a:defRPr>
            </a:lvl2pPr>
            <a:lvl3pPr algn="l">
              <a:defRPr sz="1400">
                <a:solidFill>
                  <a:srgbClr val="22183D"/>
                </a:solidFill>
              </a:defRPr>
            </a:lvl3pPr>
            <a:lvl4pPr algn="l">
              <a:defRPr sz="1400">
                <a:solidFill>
                  <a:srgbClr val="22183D"/>
                </a:solidFill>
              </a:defRPr>
            </a:lvl4pPr>
            <a:lvl5pPr algn="l">
              <a:defRPr sz="1400">
                <a:solidFill>
                  <a:srgbClr val="22183D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19403" y="4509120"/>
            <a:ext cx="1440160" cy="1440160"/>
          </a:xfrm>
          <a:prstGeom prst="ellipse">
            <a:avLst/>
          </a:prstGeom>
        </p:spPr>
        <p:txBody>
          <a:bodyPr vert="horz" lIns="0" tIns="0" rIns="0" bIns="0" anchor="ctr" anchorCtr="0"/>
          <a:lstStyle>
            <a:lvl1pPr algn="ctr">
              <a:lnSpc>
                <a:spcPct val="110000"/>
              </a:lnSpc>
              <a:defRPr sz="1400"/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509120"/>
            <a:ext cx="1440160" cy="1440160"/>
          </a:xfrm>
          <a:prstGeom prst="ellipse">
            <a:avLst/>
          </a:prstGeom>
        </p:spPr>
        <p:txBody>
          <a:bodyPr vert="horz" lIns="0" tIns="0" rIns="0" bIns="0" anchor="ctr" anchorCtr="0"/>
          <a:lstStyle>
            <a:lvl1pPr algn="ctr">
              <a:lnSpc>
                <a:spcPct val="110000"/>
              </a:lnSpc>
              <a:defRPr sz="1400"/>
            </a:lvl1pPr>
          </a:lstStyle>
          <a:p>
            <a:r>
              <a:rPr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31581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44000" y="1124745"/>
            <a:ext cx="5255989" cy="4968552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22183D"/>
                </a:solidFill>
              </a:defRPr>
            </a:lvl1pPr>
            <a:lvl2pPr>
              <a:defRPr sz="2400">
                <a:solidFill>
                  <a:srgbClr val="22183D"/>
                </a:solidFill>
              </a:defRPr>
            </a:lvl2pPr>
            <a:lvl3pPr>
              <a:defRPr sz="2000">
                <a:solidFill>
                  <a:srgbClr val="22183D"/>
                </a:solidFill>
              </a:defRPr>
            </a:lvl3pPr>
            <a:lvl4pPr>
              <a:defRPr sz="1800">
                <a:solidFill>
                  <a:srgbClr val="22183D"/>
                </a:solidFill>
              </a:defRPr>
            </a:lvl4pPr>
            <a:lvl5pPr>
              <a:defRPr sz="1800">
                <a:solidFill>
                  <a:srgbClr val="22183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2011" y="1124745"/>
            <a:ext cx="5280587" cy="4968552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22183D"/>
                </a:solidFill>
              </a:defRPr>
            </a:lvl1pPr>
            <a:lvl2pPr>
              <a:defRPr sz="2400">
                <a:solidFill>
                  <a:srgbClr val="22183D"/>
                </a:solidFill>
              </a:defRPr>
            </a:lvl2pPr>
            <a:lvl3pPr>
              <a:defRPr sz="2000">
                <a:solidFill>
                  <a:srgbClr val="22183D"/>
                </a:solidFill>
              </a:defRPr>
            </a:lvl3pPr>
            <a:lvl4pPr>
              <a:defRPr sz="1800">
                <a:solidFill>
                  <a:srgbClr val="22183D"/>
                </a:solidFill>
              </a:defRPr>
            </a:lvl4pPr>
            <a:lvl5pPr>
              <a:defRPr sz="1800">
                <a:solidFill>
                  <a:srgbClr val="22183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03200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43C639C0-EDDE-8F46-9616-DA4C65AA5E4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44000" y="274638"/>
            <a:ext cx="10753195" cy="778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79781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4000" y="274638"/>
            <a:ext cx="10753195" cy="778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8603200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66545EDC-070E-6C47-A916-C625DCAA49C7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744001" y="1124744"/>
            <a:ext cx="10728596" cy="4968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22183D"/>
                </a:solidFill>
              </a:defRPr>
            </a:lvl1pPr>
            <a:lvl2pPr>
              <a:defRPr>
                <a:solidFill>
                  <a:srgbClr val="22183D"/>
                </a:solidFill>
              </a:defRPr>
            </a:lvl2pPr>
            <a:lvl3pPr>
              <a:defRPr>
                <a:solidFill>
                  <a:srgbClr val="22183D"/>
                </a:solidFill>
              </a:defRPr>
            </a:lvl3pPr>
            <a:lvl4pPr>
              <a:defRPr>
                <a:solidFill>
                  <a:srgbClr val="22183D"/>
                </a:solidFill>
              </a:defRPr>
            </a:lvl4pPr>
            <a:lvl5pPr>
              <a:defRPr>
                <a:solidFill>
                  <a:srgbClr val="22183D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1743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4000" y="1124744"/>
            <a:ext cx="5255989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rgbClr val="2218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2012" y="1124744"/>
            <a:ext cx="5280587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rgbClr val="2218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03200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43C639C0-EDDE-8F46-9616-DA4C65AA5E40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744000" y="1844825"/>
            <a:ext cx="5255989" cy="4248472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22183D"/>
                </a:solidFill>
              </a:defRPr>
            </a:lvl1pPr>
            <a:lvl2pPr>
              <a:defRPr sz="2400">
                <a:solidFill>
                  <a:srgbClr val="22183D"/>
                </a:solidFill>
              </a:defRPr>
            </a:lvl2pPr>
            <a:lvl3pPr>
              <a:defRPr sz="2000">
                <a:solidFill>
                  <a:srgbClr val="22183D"/>
                </a:solidFill>
              </a:defRPr>
            </a:lvl3pPr>
            <a:lvl4pPr>
              <a:defRPr sz="1800">
                <a:solidFill>
                  <a:srgbClr val="22183D"/>
                </a:solidFill>
              </a:defRPr>
            </a:lvl4pPr>
            <a:lvl5pPr>
              <a:defRPr sz="1800">
                <a:solidFill>
                  <a:srgbClr val="22183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2011" y="1844825"/>
            <a:ext cx="5280587" cy="4248472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22183D"/>
                </a:solidFill>
              </a:defRPr>
            </a:lvl1pPr>
            <a:lvl2pPr>
              <a:defRPr sz="2400">
                <a:solidFill>
                  <a:srgbClr val="22183D"/>
                </a:solidFill>
              </a:defRPr>
            </a:lvl2pPr>
            <a:lvl3pPr>
              <a:defRPr sz="2000">
                <a:solidFill>
                  <a:srgbClr val="22183D"/>
                </a:solidFill>
              </a:defRPr>
            </a:lvl3pPr>
            <a:lvl4pPr>
              <a:defRPr sz="1800">
                <a:solidFill>
                  <a:srgbClr val="22183D"/>
                </a:solidFill>
              </a:defRPr>
            </a:lvl4pPr>
            <a:lvl5pPr>
              <a:defRPr sz="1800">
                <a:solidFill>
                  <a:srgbClr val="22183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744000" y="274638"/>
            <a:ext cx="10753195" cy="778098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195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4001" y="404664"/>
            <a:ext cx="3805271" cy="720080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44001" y="1196753"/>
            <a:ext cx="3805271" cy="4929411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400">
                <a:solidFill>
                  <a:srgbClr val="22183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03200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43C639C0-EDDE-8F46-9616-DA4C65AA5E4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4847861" y="404665"/>
            <a:ext cx="6624736" cy="568863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22183D"/>
                </a:solidFill>
              </a:defRPr>
            </a:lvl1pPr>
            <a:lvl2pPr>
              <a:defRPr sz="2400">
                <a:solidFill>
                  <a:srgbClr val="22183D"/>
                </a:solidFill>
              </a:defRPr>
            </a:lvl2pPr>
            <a:lvl3pPr>
              <a:defRPr sz="2000">
                <a:solidFill>
                  <a:srgbClr val="22183D"/>
                </a:solidFill>
              </a:defRPr>
            </a:lvl3pPr>
            <a:lvl4pPr>
              <a:defRPr sz="1800">
                <a:solidFill>
                  <a:srgbClr val="22183D"/>
                </a:solidFill>
              </a:defRPr>
            </a:lvl4pPr>
            <a:lvl5pPr>
              <a:defRPr sz="1800">
                <a:solidFill>
                  <a:srgbClr val="22183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5425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03200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43C639C0-EDDE-8F46-9616-DA4C65AA5E40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3"/>
          </p:nvPr>
        </p:nvSpPr>
        <p:spPr>
          <a:xfrm>
            <a:off x="744001" y="404664"/>
            <a:ext cx="10728596" cy="48965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22183D"/>
                </a:solidFill>
              </a:defRPr>
            </a:lvl1pPr>
            <a:lvl2pPr>
              <a:defRPr>
                <a:solidFill>
                  <a:srgbClr val="22183D"/>
                </a:solidFill>
              </a:defRPr>
            </a:lvl2pPr>
            <a:lvl3pPr>
              <a:defRPr>
                <a:solidFill>
                  <a:srgbClr val="22183D"/>
                </a:solidFill>
              </a:defRPr>
            </a:lvl3pPr>
            <a:lvl4pPr>
              <a:defRPr>
                <a:solidFill>
                  <a:srgbClr val="22183D"/>
                </a:solidFill>
              </a:defRPr>
            </a:lvl4pPr>
            <a:lvl5pPr>
              <a:defRPr>
                <a:solidFill>
                  <a:srgbClr val="22183D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719403" y="5445225"/>
            <a:ext cx="10752931" cy="6476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aseline="0">
                <a:solidFill>
                  <a:srgbClr val="22183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9281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4000" y="274638"/>
            <a:ext cx="9960512" cy="56207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8603200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66545EDC-070E-6C47-A916-C625DCAA49C7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kstvak 10"/>
          <p:cNvSpPr txBox="1"/>
          <p:nvPr userDrawn="1"/>
        </p:nvSpPr>
        <p:spPr>
          <a:xfrm>
            <a:off x="744001" y="836712"/>
            <a:ext cx="10703999" cy="216000"/>
          </a:xfrm>
          <a:prstGeom prst="rect">
            <a:avLst/>
          </a:prstGeom>
          <a:solidFill>
            <a:srgbClr val="71C5F1"/>
          </a:solidFill>
        </p:spPr>
        <p:txBody>
          <a:bodyPr wrap="square" tIns="36000" bIns="36000" rtlCol="0">
            <a:spAutoFit/>
          </a:bodyPr>
          <a:lstStyle/>
          <a:p>
            <a:r>
              <a:rPr lang="nl-NL" sz="900" b="1" baseline="0">
                <a:solidFill>
                  <a:srgbClr val="22183D"/>
                </a:solidFill>
              </a:rPr>
              <a:t>Projectgegevens</a:t>
            </a:r>
          </a:p>
        </p:txBody>
      </p:sp>
      <p:sp>
        <p:nvSpPr>
          <p:cNvPr id="13" name="Rechthoek 12"/>
          <p:cNvSpPr/>
          <p:nvPr userDrawn="1"/>
        </p:nvSpPr>
        <p:spPr>
          <a:xfrm>
            <a:off x="744001" y="3068960"/>
            <a:ext cx="10703999" cy="3096344"/>
          </a:xfrm>
          <a:prstGeom prst="rect">
            <a:avLst/>
          </a:prstGeom>
          <a:solidFill>
            <a:srgbClr val="EFEE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  </a:t>
            </a:r>
          </a:p>
        </p:txBody>
      </p:sp>
      <p:sp>
        <p:nvSpPr>
          <p:cNvPr id="14" name="Rechthoek 13"/>
          <p:cNvSpPr/>
          <p:nvPr userDrawn="1"/>
        </p:nvSpPr>
        <p:spPr>
          <a:xfrm>
            <a:off x="744001" y="1052736"/>
            <a:ext cx="10703999" cy="648072"/>
          </a:xfrm>
          <a:prstGeom prst="rect">
            <a:avLst/>
          </a:prstGeom>
          <a:solidFill>
            <a:srgbClr val="EFEE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afbeelding 17"/>
          <p:cNvSpPr>
            <a:spLocks noGrp="1"/>
          </p:cNvSpPr>
          <p:nvPr>
            <p:ph type="pic" sz="quarter" idx="11"/>
          </p:nvPr>
        </p:nvSpPr>
        <p:spPr>
          <a:xfrm>
            <a:off x="744000" y="1772816"/>
            <a:ext cx="2592000" cy="1188000"/>
          </a:xfrm>
          <a:prstGeom prst="rect">
            <a:avLst/>
          </a:prstGeom>
          <a:solidFill>
            <a:srgbClr val="EFEEE9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19" name="Tijdelijke aanduiding voor afbeelding 17"/>
          <p:cNvSpPr>
            <a:spLocks noGrp="1"/>
          </p:cNvSpPr>
          <p:nvPr>
            <p:ph type="pic" sz="quarter" idx="12"/>
          </p:nvPr>
        </p:nvSpPr>
        <p:spPr>
          <a:xfrm>
            <a:off x="3407701" y="1772816"/>
            <a:ext cx="2640000" cy="1188000"/>
          </a:xfrm>
          <a:prstGeom prst="rect">
            <a:avLst/>
          </a:prstGeom>
          <a:solidFill>
            <a:srgbClr val="EFEEE9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20" name="Tijdelijke aanduiding voor afbeelding 17"/>
          <p:cNvSpPr>
            <a:spLocks noGrp="1"/>
          </p:cNvSpPr>
          <p:nvPr>
            <p:ph type="pic" sz="quarter" idx="13"/>
          </p:nvPr>
        </p:nvSpPr>
        <p:spPr>
          <a:xfrm>
            <a:off x="6119700" y="1772816"/>
            <a:ext cx="2592000" cy="1188000"/>
          </a:xfrm>
          <a:prstGeom prst="rect">
            <a:avLst/>
          </a:prstGeom>
          <a:solidFill>
            <a:srgbClr val="EFEEE9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sp>
        <p:nvSpPr>
          <p:cNvPr id="21" name="Tijdelijke aanduiding voor afbeelding 17"/>
          <p:cNvSpPr>
            <a:spLocks noGrp="1"/>
          </p:cNvSpPr>
          <p:nvPr>
            <p:ph type="pic" sz="quarter" idx="14"/>
          </p:nvPr>
        </p:nvSpPr>
        <p:spPr>
          <a:xfrm>
            <a:off x="8784299" y="1772816"/>
            <a:ext cx="2640000" cy="1188000"/>
          </a:xfrm>
          <a:prstGeom prst="rect">
            <a:avLst/>
          </a:prstGeom>
          <a:solidFill>
            <a:srgbClr val="EFEEE9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nl-NL"/>
          </a:p>
        </p:txBody>
      </p:sp>
      <p:grpSp>
        <p:nvGrpSpPr>
          <p:cNvPr id="25" name="Groeperen 24"/>
          <p:cNvGrpSpPr/>
          <p:nvPr userDrawn="1"/>
        </p:nvGrpSpPr>
        <p:grpSpPr>
          <a:xfrm>
            <a:off x="11040587" y="188640"/>
            <a:ext cx="336000" cy="540032"/>
            <a:chOff x="8244408" y="188640"/>
            <a:chExt cx="252000" cy="540032"/>
          </a:xfrm>
        </p:grpSpPr>
        <p:sp>
          <p:nvSpPr>
            <p:cNvPr id="16" name="Ovaal 15"/>
            <p:cNvSpPr/>
            <p:nvPr userDrawn="1"/>
          </p:nvSpPr>
          <p:spPr>
            <a:xfrm>
              <a:off x="8244408" y="188640"/>
              <a:ext cx="252000" cy="25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aseline="0"/>
            </a:p>
          </p:txBody>
        </p:sp>
        <p:sp>
          <p:nvSpPr>
            <p:cNvPr id="23" name="Ovaal 22"/>
            <p:cNvSpPr/>
            <p:nvPr userDrawn="1"/>
          </p:nvSpPr>
          <p:spPr>
            <a:xfrm>
              <a:off x="8244408" y="476672"/>
              <a:ext cx="252000" cy="25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aseline="0"/>
            </a:p>
          </p:txBody>
        </p:sp>
        <p:sp>
          <p:nvSpPr>
            <p:cNvPr id="24" name="Rechthoek 23"/>
            <p:cNvSpPr/>
            <p:nvPr userDrawn="1"/>
          </p:nvSpPr>
          <p:spPr>
            <a:xfrm>
              <a:off x="8244408" y="332656"/>
              <a:ext cx="252000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noFill/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7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ein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4000" y="274638"/>
            <a:ext cx="10753195" cy="56207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8603200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66545EDC-070E-6C47-A916-C625DCAA49C7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744001" y="908720"/>
            <a:ext cx="10728596" cy="51845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22183D"/>
                </a:solidFill>
              </a:defRPr>
            </a:lvl1pPr>
            <a:lvl2pPr>
              <a:defRPr>
                <a:solidFill>
                  <a:srgbClr val="22183D"/>
                </a:solidFill>
              </a:defRPr>
            </a:lvl2pPr>
            <a:lvl3pPr>
              <a:defRPr>
                <a:solidFill>
                  <a:srgbClr val="22183D"/>
                </a:solidFill>
              </a:defRPr>
            </a:lvl3pPr>
            <a:lvl4pPr>
              <a:defRPr>
                <a:solidFill>
                  <a:srgbClr val="22183D"/>
                </a:solidFill>
              </a:defRPr>
            </a:lvl4pPr>
            <a:lvl5pPr>
              <a:defRPr>
                <a:solidFill>
                  <a:srgbClr val="22183D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8828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habion-beeldmerk-ta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" y="-1"/>
            <a:ext cx="1272140" cy="15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6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1" kern="1200">
          <a:solidFill>
            <a:srgbClr val="221A37"/>
          </a:solidFill>
          <a:latin typeface="Arial"/>
          <a:ea typeface="+mj-ea"/>
          <a:cs typeface="Arial"/>
        </a:defRPr>
      </a:lvl1pPr>
    </p:titleStyle>
    <p:bodyStyle>
      <a:lvl1pPr marL="0" indent="0" algn="dist" defTabSz="457200" rtl="0" eaLnBrk="1" latinLnBrk="0" hangingPunct="1">
        <a:spcBef>
          <a:spcPct val="20000"/>
        </a:spcBef>
        <a:buFontTx/>
        <a:buNone/>
        <a:defRPr sz="2400" kern="1200">
          <a:solidFill>
            <a:srgbClr val="1A132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43405" y="274638"/>
            <a:ext cx="10753195" cy="778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Titelstijl van model bewerken</a:t>
            </a:r>
          </a:p>
        </p:txBody>
      </p:sp>
      <p:pic>
        <p:nvPicPr>
          <p:cNvPr id="9" name="Afbeelding 8" descr="habion-beeldmerk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6381328"/>
            <a:ext cx="1488165" cy="299812"/>
          </a:xfrm>
          <a:prstGeom prst="rect">
            <a:avLst/>
          </a:prstGeom>
        </p:spPr>
      </p:pic>
      <p:pic>
        <p:nvPicPr>
          <p:cNvPr id="10" name="Afbeelding 9" descr="lin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2" y="6237313"/>
            <a:ext cx="10703999" cy="22937"/>
          </a:xfrm>
          <a:prstGeom prst="rect">
            <a:avLst/>
          </a:prstGeom>
        </p:spPr>
      </p:pic>
      <p:sp>
        <p:nvSpPr>
          <p:cNvPr id="13" name="Tijdelijke aanduiding voor dianummer 12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73499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500" baseline="0">
                <a:solidFill>
                  <a:schemeClr val="accent1"/>
                </a:solidFill>
              </a:defRPr>
            </a:lvl1pPr>
          </a:lstStyle>
          <a:p>
            <a:fld id="{A373CD6E-436E-104C-9598-72938D3E057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69C837C-651E-A441-A892-50571CB85B1B}"/>
              </a:ext>
            </a:extLst>
          </p:cNvPr>
          <p:cNvSpPr/>
          <p:nvPr userDrawn="1"/>
        </p:nvSpPr>
        <p:spPr>
          <a:xfrm>
            <a:off x="12390998" y="-19306"/>
            <a:ext cx="977810" cy="68773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aseline="0">
              <a:solidFill>
                <a:srgbClr val="00B2DD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5454E06-BF78-5B49-B85D-D7D66672B895}"/>
              </a:ext>
            </a:extLst>
          </p:cNvPr>
          <p:cNvSpPr/>
          <p:nvPr userDrawn="1"/>
        </p:nvSpPr>
        <p:spPr>
          <a:xfrm>
            <a:off x="12445299" y="552443"/>
            <a:ext cx="86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000" baseline="0">
                <a:solidFill>
                  <a:schemeClr val="bg1"/>
                </a:solidFill>
              </a:rPr>
              <a:t>Blauw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84E975D-19CA-F446-8743-A7A80FB33B79}"/>
              </a:ext>
            </a:extLst>
          </p:cNvPr>
          <p:cNvSpPr/>
          <p:nvPr userDrawn="1"/>
        </p:nvSpPr>
        <p:spPr>
          <a:xfrm>
            <a:off x="12445299" y="912443"/>
            <a:ext cx="864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aseline="0">
              <a:solidFill>
                <a:srgbClr val="00B2DD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F083326-6A44-C646-A004-4FC556320B0A}"/>
              </a:ext>
            </a:extLst>
          </p:cNvPr>
          <p:cNvSpPr/>
          <p:nvPr userDrawn="1"/>
        </p:nvSpPr>
        <p:spPr>
          <a:xfrm>
            <a:off x="12445299" y="1268281"/>
            <a:ext cx="864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aseline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7000E0A-871C-884C-8D96-20066B5FD7A5}"/>
              </a:ext>
            </a:extLst>
          </p:cNvPr>
          <p:cNvSpPr/>
          <p:nvPr userDrawn="1"/>
        </p:nvSpPr>
        <p:spPr>
          <a:xfrm>
            <a:off x="12445195" y="1811662"/>
            <a:ext cx="864000" cy="360000"/>
          </a:xfrm>
          <a:prstGeom prst="rect">
            <a:avLst/>
          </a:prstGeom>
          <a:solidFill>
            <a:srgbClr val="D44D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000" baseline="0">
                <a:solidFill>
                  <a:schemeClr val="bg1"/>
                </a:solidFill>
              </a:rPr>
              <a:t>Oranje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54A6CC68-EBD9-ED45-8293-062DE2F28198}"/>
              </a:ext>
            </a:extLst>
          </p:cNvPr>
          <p:cNvSpPr/>
          <p:nvPr userDrawn="1"/>
        </p:nvSpPr>
        <p:spPr>
          <a:xfrm>
            <a:off x="12445195" y="2167500"/>
            <a:ext cx="864000" cy="360000"/>
          </a:xfrm>
          <a:prstGeom prst="rect">
            <a:avLst/>
          </a:prstGeom>
          <a:solidFill>
            <a:srgbClr val="F29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aseline="0">
              <a:solidFill>
                <a:srgbClr val="00B2DD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A5A856C0-CE39-B641-AF02-60BF7FE63828}"/>
              </a:ext>
            </a:extLst>
          </p:cNvPr>
          <p:cNvSpPr/>
          <p:nvPr userDrawn="1"/>
        </p:nvSpPr>
        <p:spPr>
          <a:xfrm>
            <a:off x="12445195" y="2523338"/>
            <a:ext cx="864000" cy="3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aseline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1C5EF4B7-773F-C44A-88C7-B23F3D8E1489}"/>
              </a:ext>
            </a:extLst>
          </p:cNvPr>
          <p:cNvSpPr/>
          <p:nvPr userDrawn="1"/>
        </p:nvSpPr>
        <p:spPr>
          <a:xfrm>
            <a:off x="12445195" y="3053612"/>
            <a:ext cx="864000" cy="360000"/>
          </a:xfrm>
          <a:prstGeom prst="rect">
            <a:avLst/>
          </a:prstGeom>
          <a:solidFill>
            <a:srgbClr val="099D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000" baseline="0">
                <a:solidFill>
                  <a:schemeClr val="bg1"/>
                </a:solidFill>
              </a:rPr>
              <a:t>Groen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ADE2F920-3E66-9A46-9A3F-DAB8033FD5E6}"/>
              </a:ext>
            </a:extLst>
          </p:cNvPr>
          <p:cNvSpPr/>
          <p:nvPr userDrawn="1"/>
        </p:nvSpPr>
        <p:spPr>
          <a:xfrm>
            <a:off x="12445195" y="3413612"/>
            <a:ext cx="864096" cy="3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aseline="0">
              <a:solidFill>
                <a:srgbClr val="00B2DD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E5D2143-9435-6C46-82FA-3C946E84BE80}"/>
              </a:ext>
            </a:extLst>
          </p:cNvPr>
          <p:cNvSpPr/>
          <p:nvPr userDrawn="1"/>
        </p:nvSpPr>
        <p:spPr>
          <a:xfrm>
            <a:off x="12445195" y="3773612"/>
            <a:ext cx="864096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aseline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CB6F8E5F-88FB-8641-A9DD-976453D7FF6A}"/>
              </a:ext>
            </a:extLst>
          </p:cNvPr>
          <p:cNvSpPr/>
          <p:nvPr userDrawn="1"/>
        </p:nvSpPr>
        <p:spPr>
          <a:xfrm>
            <a:off x="12444239" y="4322931"/>
            <a:ext cx="864000" cy="360000"/>
          </a:xfrm>
          <a:prstGeom prst="rect">
            <a:avLst/>
          </a:prstGeom>
          <a:solidFill>
            <a:srgbClr val="9319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000" baseline="0">
                <a:solidFill>
                  <a:schemeClr val="bg1"/>
                </a:solidFill>
              </a:rPr>
              <a:t>Violet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7780B90-EE34-3D4C-947B-26DD273A6E94}"/>
              </a:ext>
            </a:extLst>
          </p:cNvPr>
          <p:cNvSpPr/>
          <p:nvPr userDrawn="1"/>
        </p:nvSpPr>
        <p:spPr>
          <a:xfrm>
            <a:off x="12444239" y="4678769"/>
            <a:ext cx="864096" cy="360000"/>
          </a:xfrm>
          <a:prstGeom prst="rect">
            <a:avLst/>
          </a:prstGeom>
          <a:solidFill>
            <a:srgbClr val="DA21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aseline="0">
              <a:solidFill>
                <a:srgbClr val="00B2DD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792FA60-1781-4B47-9473-117C45145932}"/>
              </a:ext>
            </a:extLst>
          </p:cNvPr>
          <p:cNvSpPr/>
          <p:nvPr userDrawn="1"/>
        </p:nvSpPr>
        <p:spPr>
          <a:xfrm>
            <a:off x="12444239" y="5042931"/>
            <a:ext cx="864096" cy="360000"/>
          </a:xfrm>
          <a:prstGeom prst="rect">
            <a:avLst/>
          </a:prstGeom>
          <a:solidFill>
            <a:srgbClr val="F19A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aseline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199EBC89-D30D-F44A-87C6-87CDE8B12A8D}"/>
              </a:ext>
            </a:extLst>
          </p:cNvPr>
          <p:cNvSpPr/>
          <p:nvPr userDrawn="1"/>
        </p:nvSpPr>
        <p:spPr>
          <a:xfrm>
            <a:off x="12439003" y="5599149"/>
            <a:ext cx="864000" cy="360000"/>
          </a:xfrm>
          <a:prstGeom prst="rect">
            <a:avLst/>
          </a:prstGeom>
          <a:solidFill>
            <a:srgbClr val="24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000" baseline="0">
                <a:solidFill>
                  <a:schemeClr val="bg1"/>
                </a:solidFill>
              </a:rPr>
              <a:t>Paars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592994C4-E369-714E-A088-F3C7213AC15C}"/>
              </a:ext>
            </a:extLst>
          </p:cNvPr>
          <p:cNvSpPr/>
          <p:nvPr userDrawn="1"/>
        </p:nvSpPr>
        <p:spPr>
          <a:xfrm>
            <a:off x="12439003" y="5963311"/>
            <a:ext cx="864000" cy="388020"/>
          </a:xfrm>
          <a:prstGeom prst="rect">
            <a:avLst/>
          </a:prstGeom>
          <a:solidFill>
            <a:srgbClr val="E2DB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0" rtlCol="0" anchor="t"/>
          <a:lstStyle/>
          <a:p>
            <a:r>
              <a:rPr lang="nl-NL" sz="1000" baseline="0">
                <a:solidFill>
                  <a:srgbClr val="1D173A"/>
                </a:solidFill>
              </a:rPr>
              <a:t>Warm grijs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7BDF287-A085-B745-9AA4-DCF11DFB0885}"/>
              </a:ext>
            </a:extLst>
          </p:cNvPr>
          <p:cNvSpPr/>
          <p:nvPr userDrawn="1"/>
        </p:nvSpPr>
        <p:spPr>
          <a:xfrm>
            <a:off x="12439003" y="6325840"/>
            <a:ext cx="864000" cy="360000"/>
          </a:xfrm>
          <a:prstGeom prst="rect">
            <a:avLst/>
          </a:prstGeom>
          <a:solidFill>
            <a:srgbClr val="EFEE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aseline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4AFA0FA-EB32-4AD9-BF48-1EF9D60B34C3}"/>
              </a:ext>
            </a:extLst>
          </p:cNvPr>
          <p:cNvSpPr txBox="1"/>
          <p:nvPr userDrawn="1"/>
        </p:nvSpPr>
        <p:spPr>
          <a:xfrm>
            <a:off x="12332932" y="-20766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baseline="0">
                <a:solidFill>
                  <a:srgbClr val="22183D"/>
                </a:solidFill>
              </a:rPr>
              <a:t>Habion</a:t>
            </a:r>
          </a:p>
          <a:p>
            <a:pPr algn="ctr"/>
            <a:r>
              <a:rPr lang="nl-NL" sz="1200" baseline="0">
                <a:solidFill>
                  <a:srgbClr val="22183D"/>
                </a:solidFill>
              </a:rPr>
              <a:t>Kleurenpallet</a:t>
            </a:r>
          </a:p>
        </p:txBody>
      </p:sp>
    </p:spTree>
    <p:extLst>
      <p:ext uri="{BB962C8B-B14F-4D97-AF65-F5344CB8AC3E}">
        <p14:creationId xmlns:p14="http://schemas.microsoft.com/office/powerpoint/2010/main" val="329322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7" r:id="rId2"/>
    <p:sldLayoutId id="2147483679" r:id="rId3"/>
    <p:sldLayoutId id="2147483682" r:id="rId4"/>
    <p:sldLayoutId id="2147483689" r:id="rId5"/>
    <p:sldLayoutId id="2147483693" r:id="rId6"/>
    <p:sldLayoutId id="2147483695" r:id="rId7"/>
    <p:sldLayoutId id="2147483690" r:id="rId8"/>
    <p:sldLayoutId id="2147483691" r:id="rId9"/>
    <p:sldLayoutId id="2147483692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bion.n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toringenhabion@Coenhagedoorn.n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963" y="1844824"/>
            <a:ext cx="11309636" cy="982890"/>
          </a:xfrm>
        </p:spPr>
        <p:txBody>
          <a:bodyPr/>
          <a:lstStyle/>
          <a:p>
            <a:r>
              <a:rPr lang="nl-NL"/>
              <a:t>Presentatie Herastraat </a:t>
            </a:r>
            <a:r>
              <a:rPr lang="nl-NL" err="1"/>
              <a:t>eo</a:t>
            </a:r>
            <a:r>
              <a:rPr lang="nl-NL"/>
              <a:t> - 11 september 2025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4655841" y="168896"/>
            <a:ext cx="6817783" cy="307777"/>
          </a:xfrm>
        </p:spPr>
        <p:txBody>
          <a:bodyPr/>
          <a:lstStyle/>
          <a:p>
            <a:r>
              <a:rPr lang="nl-NL"/>
              <a:t>11 september 2025</a:t>
            </a:r>
          </a:p>
        </p:txBody>
      </p:sp>
      <p:pic>
        <p:nvPicPr>
          <p:cNvPr id="31" name="Tijdelijke aanduiding voor afbeelding 30">
            <a:extLst>
              <a:ext uri="{FF2B5EF4-FFF2-40B4-BE49-F238E27FC236}">
                <a16:creationId xmlns:a16="http://schemas.microsoft.com/office/drawing/2014/main" id="{C46924FE-846E-FC45-B319-1B55D6CDF0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" b="23966"/>
          <a:stretch/>
        </p:blipFill>
        <p:spPr>
          <a:xfrm>
            <a:off x="0" y="3330000"/>
            <a:ext cx="12192000" cy="3528000"/>
          </a:xfrm>
        </p:spPr>
      </p:pic>
    </p:spTree>
    <p:extLst>
      <p:ext uri="{BB962C8B-B14F-4D97-AF65-F5344CB8AC3E}">
        <p14:creationId xmlns:p14="http://schemas.microsoft.com/office/powerpoint/2010/main" val="2337671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52612-606F-AC3B-D886-3FF91053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274638"/>
            <a:ext cx="10753195" cy="562074"/>
          </a:xfrm>
        </p:spPr>
        <p:txBody>
          <a:bodyPr anchor="t">
            <a:normAutofit/>
          </a:bodyPr>
          <a:lstStyle/>
          <a:p>
            <a:r>
              <a:rPr lang="en-US"/>
              <a:t>Pauze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471C81-C295-0D90-DD3D-87F8C98CC0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3200" y="6381329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6545EDC-070E-6C47-A916-C625DCAA49C7}" type="slidenum">
              <a:rPr lang="nl-NL" smtClean="0"/>
              <a:pPr>
                <a:spcAft>
                  <a:spcPts val="600"/>
                </a:spcAft>
              </a:pPr>
              <a:t>10</a:t>
            </a:fld>
            <a:endParaRPr lang="nl-NL"/>
          </a:p>
        </p:txBody>
      </p:sp>
      <p:pic>
        <p:nvPicPr>
          <p:cNvPr id="5" name="Content Placeholder 4" descr="Coffee break. stock vector. Illustration of china, aroma - 34608749">
            <a:extLst>
              <a:ext uri="{FF2B5EF4-FFF2-40B4-BE49-F238E27FC236}">
                <a16:creationId xmlns:a16="http://schemas.microsoft.com/office/drawing/2014/main" id="{4E012E43-E8E3-7328-5A9A-27BEC72CA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7385" r="-2" b="34289"/>
          <a:stretch>
            <a:fillRect/>
          </a:stretch>
        </p:blipFill>
        <p:spPr>
          <a:xfrm>
            <a:off x="744001" y="908720"/>
            <a:ext cx="10728596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454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D5248-FC99-FB04-9602-E50103433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AE22-26DE-C875-021E-F025B1DF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Tafelvragen</a:t>
            </a:r>
            <a:endParaRPr lang="en-US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93DC64-90A6-6644-1BF2-A74E60869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5EDC-070E-6C47-A916-C625DCAA49C7}" type="slidenum">
              <a:rPr lang="nl-NL" smtClean="0"/>
              <a:t>11</a:t>
            </a:fld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CAAA2-DBD2-AFCB-8E3C-EC88C2C08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>
            <a:normAutofit/>
          </a:bodyPr>
          <a:lstStyle/>
          <a:p>
            <a:endParaRPr lang="en-US" sz="2400">
              <a:cs typeface="Arial"/>
            </a:endParaRPr>
          </a:p>
          <a:p>
            <a:r>
              <a:rPr lang="en-US" sz="2400" err="1">
                <a:cs typeface="Arial"/>
              </a:rPr>
              <a:t>Vriendelijk</a:t>
            </a:r>
            <a:r>
              <a:rPr lang="en-US" sz="2400">
                <a:cs typeface="Arial"/>
              </a:rPr>
              <a:t> </a:t>
            </a:r>
            <a:r>
              <a:rPr lang="en-US" sz="2400" err="1">
                <a:cs typeface="Arial"/>
              </a:rPr>
              <a:t>verzoeken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wij</a:t>
            </a:r>
            <a:r>
              <a:rPr lang="en-US" sz="2400">
                <a:cs typeface="Arial"/>
              </a:rPr>
              <a:t> u om in </a:t>
            </a:r>
            <a:r>
              <a:rPr lang="en-US" sz="2400" err="1">
                <a:cs typeface="Arial"/>
              </a:rPr>
              <a:t>kleine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groepjes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aan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tafel</a:t>
            </a:r>
            <a:r>
              <a:rPr lang="en-US" sz="2400">
                <a:cs typeface="Arial"/>
              </a:rPr>
              <a:t> te </a:t>
            </a:r>
            <a:r>
              <a:rPr lang="en-US" sz="2400" err="1">
                <a:cs typeface="Arial"/>
              </a:rPr>
              <a:t>gaan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zitten</a:t>
            </a:r>
            <a:r>
              <a:rPr lang="en-US" sz="2400">
                <a:cs typeface="Arial"/>
              </a:rPr>
              <a:t>, max 10 </a:t>
            </a:r>
            <a:r>
              <a:rPr lang="en-US" sz="2400" err="1">
                <a:cs typeface="Arial"/>
              </a:rPr>
              <a:t>personen</a:t>
            </a:r>
            <a:r>
              <a:rPr lang="en-US" sz="2400">
                <a:cs typeface="Arial"/>
              </a:rPr>
              <a:t> per </a:t>
            </a:r>
            <a:r>
              <a:rPr lang="en-US" sz="2400" err="1">
                <a:cs typeface="Arial"/>
              </a:rPr>
              <a:t>tafel</a:t>
            </a:r>
            <a:r>
              <a:rPr lang="en-US" sz="2400">
                <a:cs typeface="Arial"/>
              </a:rPr>
              <a:t>.</a:t>
            </a:r>
          </a:p>
          <a:p>
            <a:endParaRPr lang="en-US" sz="2400">
              <a:cs typeface="Arial"/>
            </a:endParaRPr>
          </a:p>
          <a:p>
            <a:r>
              <a:rPr lang="en-US" sz="2400" err="1">
                <a:cs typeface="Arial"/>
              </a:rPr>
              <a:t>Wij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komen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bij</a:t>
            </a:r>
            <a:r>
              <a:rPr lang="en-US" sz="2400">
                <a:cs typeface="Arial"/>
              </a:rPr>
              <a:t> u om </a:t>
            </a:r>
            <a:r>
              <a:rPr lang="en-US" sz="2400" err="1">
                <a:cs typeface="Arial"/>
              </a:rPr>
              <a:t>uw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vragen</a:t>
            </a:r>
            <a:r>
              <a:rPr lang="en-US" sz="2400">
                <a:cs typeface="Arial"/>
              </a:rPr>
              <a:t> </a:t>
            </a:r>
            <a:r>
              <a:rPr lang="en-US" sz="2400" err="1">
                <a:cs typeface="Arial"/>
              </a:rPr>
              <a:t>zoveel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mogelijk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persoonlijk</a:t>
            </a:r>
            <a:r>
              <a:rPr lang="en-US" sz="2400">
                <a:cs typeface="Arial"/>
              </a:rPr>
              <a:t> te </a:t>
            </a:r>
            <a:r>
              <a:rPr lang="en-US" sz="2400" err="1">
                <a:cs typeface="Arial"/>
              </a:rPr>
              <a:t>kunnen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beantwoorden</a:t>
            </a:r>
            <a:endParaRPr lang="en-US" sz="2400">
              <a:cs typeface="Arial"/>
            </a:endParaRPr>
          </a:p>
          <a:p>
            <a:pPr marL="0" indent="0">
              <a:buNone/>
            </a:pPr>
            <a:endParaRPr lang="en-US" sz="2400">
              <a:cs typeface="Arial"/>
            </a:endParaRPr>
          </a:p>
          <a:p>
            <a:r>
              <a:rPr lang="en-US" sz="2400">
                <a:solidFill>
                  <a:schemeClr val="tx1"/>
                </a:solidFill>
                <a:cs typeface="Arial"/>
              </a:rPr>
              <a:t>Na </a:t>
            </a:r>
            <a:r>
              <a:rPr lang="en-US" sz="2400" err="1">
                <a:solidFill>
                  <a:schemeClr val="tx1"/>
                </a:solidFill>
                <a:cs typeface="Arial"/>
              </a:rPr>
              <a:t>afloop</a:t>
            </a:r>
            <a:r>
              <a:rPr lang="en-US" sz="2400">
                <a:solidFill>
                  <a:schemeClr val="tx1"/>
                </a:solidFill>
                <a:cs typeface="Arial"/>
              </a:rPr>
              <a:t> </a:t>
            </a:r>
            <a:r>
              <a:rPr lang="en-US" sz="2400" err="1">
                <a:solidFill>
                  <a:schemeClr val="tx1"/>
                </a:solidFill>
                <a:cs typeface="Arial"/>
              </a:rPr>
              <a:t>noteren</a:t>
            </a:r>
            <a:r>
              <a:rPr lang="en-US" sz="2400">
                <a:solidFill>
                  <a:schemeClr val="tx1"/>
                </a:solidFill>
                <a:cs typeface="Arial"/>
              </a:rPr>
              <a:t> we de </a:t>
            </a:r>
            <a:r>
              <a:rPr lang="en-US" sz="2400" err="1">
                <a:solidFill>
                  <a:schemeClr val="tx1"/>
                </a:solidFill>
                <a:cs typeface="Arial"/>
              </a:rPr>
              <a:t>hoofdpunten</a:t>
            </a:r>
            <a:r>
              <a:rPr lang="en-US" sz="2400">
                <a:solidFill>
                  <a:schemeClr val="tx1"/>
                </a:solidFill>
                <a:cs typeface="Arial"/>
              </a:rPr>
              <a:t>.</a:t>
            </a:r>
            <a:br>
              <a:rPr lang="en-US">
                <a:cs typeface="Arial"/>
              </a:rPr>
            </a:b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254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5987-645F-B4BC-8DAC-8CC81E20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Vervolgstappen</a:t>
            </a:r>
            <a:r>
              <a:rPr lang="en-US">
                <a:cs typeface="Arial"/>
              </a:rPr>
              <a:t>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68D26E-B3C5-793D-4E76-444DB00E52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5EDC-070E-6C47-A916-C625DCAA49C7}" type="slidenum">
              <a:rPr lang="nl-NL" smtClean="0"/>
              <a:t>12</a:t>
            </a:fld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4CE13-1649-3210-7933-FB26304D2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01" y="919004"/>
            <a:ext cx="10743836" cy="5174292"/>
          </a:xfrm>
        </p:spPr>
        <p:txBody>
          <a:bodyPr lIns="0" tIns="0" rIns="0" bIns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>
                <a:cs typeface="Arial"/>
              </a:rPr>
              <a:t> </a:t>
            </a:r>
          </a:p>
          <a:p>
            <a:r>
              <a:rPr lang="en-US" sz="2000" b="1">
                <a:solidFill>
                  <a:srgbClr val="050505"/>
                </a:solidFill>
                <a:cs typeface="Arial"/>
              </a:rPr>
              <a:t>U </a:t>
            </a:r>
            <a:r>
              <a:rPr lang="en-US" sz="2000" b="1" err="1">
                <a:solidFill>
                  <a:srgbClr val="050505"/>
                </a:solidFill>
                <a:cs typeface="Arial"/>
              </a:rPr>
              <a:t>ontvangt</a:t>
            </a:r>
            <a:r>
              <a:rPr lang="en-US" sz="2000" b="1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b="1" err="1">
                <a:solidFill>
                  <a:srgbClr val="050505"/>
                </a:solidFill>
                <a:cs typeface="Arial"/>
              </a:rPr>
              <a:t>straks</a:t>
            </a:r>
            <a:r>
              <a:rPr lang="en-US" sz="2000" b="1">
                <a:solidFill>
                  <a:srgbClr val="050505"/>
                </a:solidFill>
                <a:cs typeface="Arial"/>
              </a:rPr>
              <a:t> van </a:t>
            </a:r>
            <a:r>
              <a:rPr lang="en-US" sz="2000" b="1" err="1">
                <a:solidFill>
                  <a:srgbClr val="050505"/>
                </a:solidFill>
                <a:cs typeface="Arial"/>
              </a:rPr>
              <a:t>ons</a:t>
            </a:r>
            <a:r>
              <a:rPr lang="en-US" sz="2000" b="1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b="1" err="1">
                <a:solidFill>
                  <a:srgbClr val="050505"/>
                </a:solidFill>
                <a:cs typeface="Arial"/>
              </a:rPr>
              <a:t>een</a:t>
            </a:r>
            <a:r>
              <a:rPr lang="en-US" sz="2000" b="1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b="1" err="1">
                <a:solidFill>
                  <a:srgbClr val="050505"/>
                </a:solidFill>
                <a:cs typeface="Arial"/>
              </a:rPr>
              <a:t>informatiemap</a:t>
            </a:r>
            <a:endParaRPr lang="en-US" sz="2000" b="1">
              <a:solidFill>
                <a:srgbClr val="050505"/>
              </a:solidFill>
              <a:cs typeface="Arial"/>
            </a:endParaRPr>
          </a:p>
          <a:p>
            <a:pPr lvl="1"/>
            <a:r>
              <a:rPr lang="en-US" sz="2000">
                <a:solidFill>
                  <a:srgbClr val="050505"/>
                </a:solidFill>
                <a:cs typeface="Arial"/>
              </a:rPr>
              <a:t>Hier zit alle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informatie</a:t>
            </a:r>
            <a:r>
              <a:rPr lang="en-US" sz="2000">
                <a:solidFill>
                  <a:srgbClr val="050505"/>
                </a:solidFill>
                <a:cs typeface="Arial"/>
              </a:rPr>
              <a:t> in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welke</a:t>
            </a:r>
            <a:r>
              <a:rPr lang="en-US" sz="2000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wij</a:t>
            </a:r>
            <a:r>
              <a:rPr lang="en-US" sz="2000">
                <a:solidFill>
                  <a:srgbClr val="050505"/>
                </a:solidFill>
                <a:cs typeface="Arial"/>
              </a:rPr>
              <a:t> met u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vanavond</a:t>
            </a:r>
            <a:r>
              <a:rPr lang="en-US" sz="2000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gedeeld</a:t>
            </a:r>
            <a:r>
              <a:rPr lang="en-US" sz="2000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hebben</a:t>
            </a:r>
            <a:r>
              <a:rPr lang="en-US" sz="2000">
                <a:solidFill>
                  <a:srgbClr val="050505"/>
                </a:solidFill>
                <a:cs typeface="Arial"/>
              </a:rPr>
              <a:t>. Denk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aan</a:t>
            </a:r>
            <a:r>
              <a:rPr lang="en-US" sz="2000">
                <a:solidFill>
                  <a:srgbClr val="050505"/>
                </a:solidFill>
                <a:cs typeface="Arial"/>
              </a:rPr>
              <a:t> de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meest</a:t>
            </a:r>
            <a:r>
              <a:rPr lang="en-US" sz="2000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gestelde</a:t>
            </a:r>
            <a:r>
              <a:rPr lang="en-US" sz="2000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vragen</a:t>
            </a:r>
            <a:r>
              <a:rPr lang="en-US" sz="2000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en</a:t>
            </a:r>
            <a:r>
              <a:rPr lang="en-US" sz="2000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contactgegevens</a:t>
            </a:r>
            <a:r>
              <a:rPr lang="en-US" sz="2000">
                <a:solidFill>
                  <a:srgbClr val="050505"/>
                </a:solidFill>
                <a:cs typeface="Arial"/>
              </a:rPr>
              <a:t>.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Heeft</a:t>
            </a:r>
            <a:r>
              <a:rPr lang="en-US" sz="2000">
                <a:solidFill>
                  <a:srgbClr val="050505"/>
                </a:solidFill>
                <a:cs typeface="Arial"/>
              </a:rPr>
              <a:t> u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vragen</a:t>
            </a:r>
            <a:r>
              <a:rPr lang="en-US" sz="2000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aarzel</a:t>
            </a:r>
            <a:r>
              <a:rPr lang="en-US" sz="2000">
                <a:solidFill>
                  <a:srgbClr val="050505"/>
                </a:solidFill>
                <a:cs typeface="Arial"/>
              </a:rPr>
              <a:t> dan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niet</a:t>
            </a:r>
            <a:r>
              <a:rPr lang="en-US" sz="2000">
                <a:solidFill>
                  <a:srgbClr val="050505"/>
                </a:solidFill>
                <a:cs typeface="Arial"/>
              </a:rPr>
              <a:t> om contact met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ons</a:t>
            </a:r>
            <a:r>
              <a:rPr lang="en-US" sz="2000">
                <a:solidFill>
                  <a:srgbClr val="050505"/>
                </a:solidFill>
                <a:cs typeface="Arial"/>
              </a:rPr>
              <a:t> op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te</a:t>
            </a:r>
            <a:r>
              <a:rPr lang="en-US" sz="2000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nemen</a:t>
            </a:r>
            <a:r>
              <a:rPr lang="en-US" sz="2000">
                <a:solidFill>
                  <a:srgbClr val="050505"/>
                </a:solidFill>
                <a:cs typeface="Arial"/>
              </a:rPr>
              <a:t>.</a:t>
            </a:r>
          </a:p>
          <a:p>
            <a:pPr marL="0" indent="0">
              <a:buNone/>
            </a:pPr>
            <a:br>
              <a:rPr lang="en-US" sz="2000" b="1">
                <a:solidFill>
                  <a:srgbClr val="050505"/>
                </a:solidFill>
                <a:cs typeface="Arial"/>
              </a:rPr>
            </a:br>
            <a:endParaRPr lang="en-US" sz="2000" b="1">
              <a:solidFill>
                <a:srgbClr val="050505"/>
              </a:solidFill>
              <a:cs typeface="Arial"/>
            </a:endParaRPr>
          </a:p>
          <a:p>
            <a:r>
              <a:rPr lang="en-US" sz="2000" b="1" err="1">
                <a:solidFill>
                  <a:srgbClr val="050505"/>
                </a:solidFill>
                <a:cs typeface="Arial"/>
              </a:rPr>
              <a:t>Opstart</a:t>
            </a:r>
            <a:r>
              <a:rPr lang="en-US" sz="2000" b="1">
                <a:solidFill>
                  <a:srgbClr val="050505"/>
                </a:solidFill>
                <a:cs typeface="Arial"/>
              </a:rPr>
              <a:t> van de </a:t>
            </a:r>
            <a:r>
              <a:rPr lang="en-US" sz="2000" b="1" err="1">
                <a:solidFill>
                  <a:srgbClr val="050505"/>
                </a:solidFill>
                <a:cs typeface="Arial"/>
              </a:rPr>
              <a:t>klankbordgroep</a:t>
            </a:r>
            <a:endParaRPr lang="en-US" sz="2000" b="1">
              <a:solidFill>
                <a:srgbClr val="050505"/>
              </a:solidFill>
              <a:cs typeface="Arial"/>
            </a:endParaRPr>
          </a:p>
          <a:p>
            <a:pPr lvl="1"/>
            <a:r>
              <a:rPr lang="en-US" sz="2000">
                <a:solidFill>
                  <a:srgbClr val="050505"/>
                </a:solidFill>
                <a:cs typeface="Arial"/>
              </a:rPr>
              <a:t>U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kunt</a:t>
            </a:r>
            <a:r>
              <a:rPr lang="en-US" sz="2000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zich</a:t>
            </a:r>
            <a:r>
              <a:rPr lang="en-US" sz="2000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hiervoor</a:t>
            </a:r>
            <a:r>
              <a:rPr lang="en-US" sz="2000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aanmelden</a:t>
            </a:r>
            <a:r>
              <a:rPr lang="en-US" sz="2000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bij</a:t>
            </a:r>
            <a:r>
              <a:rPr lang="en-US" sz="2000">
                <a:solidFill>
                  <a:srgbClr val="050505"/>
                </a:solidFill>
                <a:cs typeface="Arial"/>
              </a:rPr>
              <a:t> de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bewonersbegeleider</a:t>
            </a:r>
            <a:r>
              <a:rPr lang="en-US" sz="2000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Neusa</a:t>
            </a:r>
            <a:endParaRPr lang="en-US" sz="2000">
              <a:solidFill>
                <a:srgbClr val="050505"/>
              </a:solidFill>
              <a:cs typeface="Arial"/>
            </a:endParaRPr>
          </a:p>
          <a:p>
            <a:pPr marL="0" indent="0">
              <a:buNone/>
            </a:pPr>
            <a:br>
              <a:rPr lang="en-US" sz="2000" b="1">
                <a:solidFill>
                  <a:srgbClr val="050505"/>
                </a:solidFill>
                <a:cs typeface="Arial"/>
              </a:rPr>
            </a:br>
            <a:endParaRPr lang="en-US" sz="2000" b="1">
              <a:solidFill>
                <a:srgbClr val="050505"/>
              </a:solidFill>
              <a:cs typeface="Arial"/>
            </a:endParaRPr>
          </a:p>
          <a:p>
            <a:r>
              <a:rPr lang="en-US" sz="2000" b="1">
                <a:solidFill>
                  <a:srgbClr val="050505"/>
                </a:solidFill>
                <a:cs typeface="Arial"/>
              </a:rPr>
              <a:t>1 op 1 </a:t>
            </a:r>
            <a:r>
              <a:rPr lang="en-US" sz="2000" b="1" err="1">
                <a:solidFill>
                  <a:srgbClr val="050505"/>
                </a:solidFill>
                <a:cs typeface="Arial"/>
              </a:rPr>
              <a:t>Huisbezoeken</a:t>
            </a:r>
            <a:r>
              <a:rPr lang="en-US" sz="2000" b="1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b="1" err="1">
                <a:solidFill>
                  <a:srgbClr val="050505"/>
                </a:solidFill>
                <a:cs typeface="Arial"/>
              </a:rPr>
              <a:t>worden</a:t>
            </a:r>
            <a:r>
              <a:rPr lang="en-US" sz="2000" b="1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b="1" err="1">
                <a:solidFill>
                  <a:srgbClr val="050505"/>
                </a:solidFill>
                <a:cs typeface="Arial"/>
              </a:rPr>
              <a:t>opgestart</a:t>
            </a:r>
            <a:r>
              <a:rPr lang="en-US" sz="2000" b="1">
                <a:solidFill>
                  <a:srgbClr val="050505"/>
                </a:solidFill>
                <a:cs typeface="Arial"/>
              </a:rPr>
              <a:t> in </a:t>
            </a:r>
            <a:r>
              <a:rPr lang="en-US" sz="2000" b="1" err="1">
                <a:solidFill>
                  <a:srgbClr val="050505"/>
                </a:solidFill>
                <a:cs typeface="Arial"/>
              </a:rPr>
              <a:t>november</a:t>
            </a:r>
            <a:r>
              <a:rPr lang="en-US" sz="2000" b="1">
                <a:solidFill>
                  <a:srgbClr val="050505"/>
                </a:solidFill>
                <a:cs typeface="Arial"/>
              </a:rPr>
              <a:t>/</a:t>
            </a:r>
            <a:r>
              <a:rPr lang="en-US" sz="2000" b="1" err="1">
                <a:solidFill>
                  <a:srgbClr val="050505"/>
                </a:solidFill>
                <a:cs typeface="Arial"/>
              </a:rPr>
              <a:t>december</a:t>
            </a:r>
            <a:r>
              <a:rPr lang="en-US" sz="2000" b="1">
                <a:solidFill>
                  <a:srgbClr val="050505"/>
                </a:solidFill>
                <a:cs typeface="Arial"/>
              </a:rPr>
              <a:t> 2025</a:t>
            </a:r>
          </a:p>
          <a:p>
            <a:pPr lvl="1"/>
            <a:r>
              <a:rPr lang="en-US" sz="2000" err="1">
                <a:solidFill>
                  <a:srgbClr val="050505"/>
                </a:solidFill>
                <a:cs typeface="Arial"/>
              </a:rPr>
              <a:t>Hiervoor</a:t>
            </a:r>
            <a:r>
              <a:rPr lang="en-US" sz="2000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ontvangt</a:t>
            </a:r>
            <a:r>
              <a:rPr lang="en-US" sz="2000">
                <a:solidFill>
                  <a:srgbClr val="050505"/>
                </a:solidFill>
                <a:cs typeface="Arial"/>
              </a:rPr>
              <a:t> u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een</a:t>
            </a:r>
            <a:r>
              <a:rPr lang="en-US" sz="2000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persoonlijke</a:t>
            </a:r>
            <a:r>
              <a:rPr lang="en-US" sz="2000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uitnodiging</a:t>
            </a:r>
            <a:endParaRPr lang="en-US" sz="2000">
              <a:solidFill>
                <a:srgbClr val="050505"/>
              </a:solidFill>
              <a:cs typeface="Arial"/>
            </a:endParaRPr>
          </a:p>
          <a:p>
            <a:endParaRPr lang="en-US" sz="2000">
              <a:solidFill>
                <a:srgbClr val="FF0000"/>
              </a:solidFill>
              <a:cs typeface="Arial"/>
            </a:endParaRPr>
          </a:p>
          <a:p>
            <a:endParaRPr lang="en-US" sz="2000">
              <a:solidFill>
                <a:srgbClr val="FF0000"/>
              </a:solidFill>
              <a:cs typeface="Arial"/>
            </a:endParaRPr>
          </a:p>
          <a:p>
            <a:r>
              <a:rPr lang="en-US" sz="2000" b="1">
                <a:solidFill>
                  <a:srgbClr val="050505"/>
                </a:solidFill>
                <a:cs typeface="Arial"/>
              </a:rPr>
              <a:t>Wilt u op de </a:t>
            </a:r>
            <a:r>
              <a:rPr lang="en-US" sz="2000" b="1" err="1">
                <a:solidFill>
                  <a:srgbClr val="050505"/>
                </a:solidFill>
                <a:cs typeface="Arial"/>
              </a:rPr>
              <a:t>hoogte</a:t>
            </a:r>
            <a:r>
              <a:rPr lang="en-US" sz="2000" b="1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b="1" err="1">
                <a:solidFill>
                  <a:srgbClr val="050505"/>
                </a:solidFill>
                <a:cs typeface="Arial"/>
              </a:rPr>
              <a:t>gehouden</a:t>
            </a:r>
            <a:r>
              <a:rPr lang="en-US" sz="2000" b="1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b="1" err="1">
                <a:solidFill>
                  <a:srgbClr val="050505"/>
                </a:solidFill>
                <a:cs typeface="Arial"/>
              </a:rPr>
              <a:t>worden</a:t>
            </a:r>
            <a:r>
              <a:rPr lang="en-US" sz="2000" b="1">
                <a:solidFill>
                  <a:srgbClr val="050505"/>
                </a:solidFill>
                <a:cs typeface="Arial"/>
              </a:rPr>
              <a:t> van het </a:t>
            </a:r>
            <a:r>
              <a:rPr lang="en-US" sz="2000" b="1" err="1">
                <a:solidFill>
                  <a:srgbClr val="050505"/>
                </a:solidFill>
                <a:cs typeface="Arial"/>
              </a:rPr>
              <a:t>toekomstige</a:t>
            </a:r>
            <a:r>
              <a:rPr lang="en-US" sz="2000" b="1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b="1" err="1">
                <a:solidFill>
                  <a:srgbClr val="050505"/>
                </a:solidFill>
                <a:cs typeface="Arial"/>
              </a:rPr>
              <a:t>plannen</a:t>
            </a:r>
            <a:r>
              <a:rPr lang="en-US" sz="2000" b="1">
                <a:solidFill>
                  <a:srgbClr val="050505"/>
                </a:solidFill>
                <a:cs typeface="Arial"/>
              </a:rPr>
              <a:t> in de </a:t>
            </a:r>
            <a:r>
              <a:rPr lang="en-US" sz="2000" b="1" err="1">
                <a:solidFill>
                  <a:srgbClr val="050505"/>
                </a:solidFill>
                <a:cs typeface="Arial"/>
              </a:rPr>
              <a:t>wijk</a:t>
            </a:r>
            <a:r>
              <a:rPr lang="en-US" sz="2000" b="1">
                <a:solidFill>
                  <a:srgbClr val="050505"/>
                </a:solidFill>
                <a:cs typeface="Arial"/>
              </a:rPr>
              <a:t> 110-morgen? </a:t>
            </a:r>
            <a:endParaRPr lang="en-US" sz="2000" b="1">
              <a:cs typeface="Arial"/>
            </a:endParaRPr>
          </a:p>
          <a:p>
            <a:pPr lvl="1"/>
            <a:r>
              <a:rPr lang="en-US" sz="2000">
                <a:solidFill>
                  <a:srgbClr val="050505"/>
                </a:solidFill>
                <a:cs typeface="Arial"/>
              </a:rPr>
              <a:t>Dan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kunt</a:t>
            </a:r>
            <a:r>
              <a:rPr lang="en-US" sz="2000">
                <a:solidFill>
                  <a:srgbClr val="050505"/>
                </a:solidFill>
                <a:cs typeface="Arial"/>
              </a:rPr>
              <a:t> u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zich</a:t>
            </a:r>
            <a:r>
              <a:rPr lang="en-US" sz="2000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inschrijven</a:t>
            </a:r>
            <a:r>
              <a:rPr lang="en-US" sz="2000">
                <a:solidFill>
                  <a:srgbClr val="050505"/>
                </a:solidFill>
                <a:cs typeface="Arial"/>
              </a:rPr>
              <a:t> via </a:t>
            </a:r>
            <a:r>
              <a:rPr lang="en-US" sz="2000">
                <a:solidFill>
                  <a:srgbClr val="050505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www.habion.nl/</a:t>
            </a:r>
            <a:r>
              <a:rPr lang="en-US" sz="2000">
                <a:solidFill>
                  <a:srgbClr val="050505"/>
                </a:solidFill>
                <a:cs typeface="Arial"/>
              </a:rPr>
              <a:t> </a:t>
            </a:r>
            <a:r>
              <a:rPr lang="en-US" sz="2000" err="1">
                <a:solidFill>
                  <a:srgbClr val="050505"/>
                </a:solidFill>
                <a:cs typeface="Arial"/>
              </a:rPr>
              <a:t>projecten</a:t>
            </a:r>
            <a:r>
              <a:rPr lang="en-US" sz="2000">
                <a:solidFill>
                  <a:srgbClr val="050505"/>
                </a:solidFill>
                <a:cs typeface="Arial"/>
              </a:rPr>
              <a:t>/ 110-morgen-herastraat-en-omgeving.</a:t>
            </a:r>
            <a:endParaRPr lang="en-US" sz="2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6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Bedankt voor uw aanwezigheid!</a:t>
            </a:r>
          </a:p>
        </p:txBody>
      </p:sp>
    </p:spTree>
    <p:extLst>
      <p:ext uri="{BB962C8B-B14F-4D97-AF65-F5344CB8AC3E}">
        <p14:creationId xmlns:p14="http://schemas.microsoft.com/office/powerpoint/2010/main" val="260251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59DDE5B-95DD-E9BB-E953-E2C147FE60E4}"/>
              </a:ext>
            </a:extLst>
          </p:cNvPr>
          <p:cNvSpPr txBox="1"/>
          <p:nvPr/>
        </p:nvSpPr>
        <p:spPr>
          <a:xfrm>
            <a:off x="744000" y="751365"/>
            <a:ext cx="5255989" cy="5540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>
            <a:normAutofit/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b="1" baseline="0">
              <a:solidFill>
                <a:srgbClr val="22183D"/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</a:pPr>
            <a:r>
              <a:rPr lang="nl-NL" b="1" baseline="0">
                <a:solidFill>
                  <a:srgbClr val="22183D"/>
                </a:solidFill>
              </a:rPr>
              <a:t>Welke informatie krijgt u van ons vandaag:</a:t>
            </a:r>
            <a:endParaRPr lang="nl-NL" b="1" baseline="0">
              <a:solidFill>
                <a:srgbClr val="22183D"/>
              </a:solidFill>
              <a:cs typeface="Arial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baseline="0">
              <a:solidFill>
                <a:srgbClr val="22183D"/>
              </a:solidFill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aseline="0">
                <a:solidFill>
                  <a:srgbClr val="22183D"/>
                </a:solidFill>
              </a:rPr>
              <a:t>Waarom de keuze voor vernieuwbouw?</a:t>
            </a:r>
            <a:br>
              <a:rPr lang="nl-NL" baseline="0"/>
            </a:br>
            <a:endParaRPr lang="nl-NL" baseline="0">
              <a:solidFill>
                <a:srgbClr val="22183D"/>
              </a:solidFill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aseline="0">
                <a:solidFill>
                  <a:srgbClr val="22183D"/>
                </a:solidFill>
              </a:rPr>
              <a:t>Wat betekent dit voor u? </a:t>
            </a:r>
            <a:endParaRPr lang="nl-NL" baseline="0">
              <a:solidFill>
                <a:srgbClr val="22183D"/>
              </a:solidFill>
              <a:cs typeface="Arial"/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baseline="0">
              <a:solidFill>
                <a:srgbClr val="22183D"/>
              </a:solidFill>
              <a:cs typeface="Arial"/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aseline="0">
                <a:solidFill>
                  <a:srgbClr val="22183D"/>
                </a:solidFill>
                <a:cs typeface="Arial"/>
              </a:rPr>
              <a:t>Hoe nu verder?</a:t>
            </a: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baseline="0">
              <a:solidFill>
                <a:srgbClr val="22183D"/>
              </a:solidFill>
              <a:cs typeface="Arial"/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aseline="0">
                <a:solidFill>
                  <a:srgbClr val="22183D"/>
                </a:solidFill>
                <a:cs typeface="Arial"/>
              </a:rPr>
              <a:t>Wat kunt u van ons verwachten op het gebied van (huidig) onderhoud?</a:t>
            </a: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b="1" i="1" baseline="0">
              <a:solidFill>
                <a:srgbClr val="22183D"/>
              </a:solidFill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="1" i="1" baseline="0">
                <a:solidFill>
                  <a:srgbClr val="22183D"/>
                </a:solidFill>
              </a:rPr>
              <a:t>Pauze</a:t>
            </a:r>
            <a:endParaRPr lang="nl-NL" b="1" i="1">
              <a:solidFill>
                <a:srgbClr val="22183D"/>
              </a:solidFill>
              <a:cs typeface="Arial"/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baseline="0">
              <a:solidFill>
                <a:srgbClr val="22183D"/>
              </a:solidFill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aseline="0">
                <a:solidFill>
                  <a:srgbClr val="22183D"/>
                </a:solidFill>
              </a:rPr>
              <a:t>Mogelijkheid tot (persoonlijke) vragen. </a:t>
            </a:r>
            <a:br>
              <a:rPr lang="nl-NL" baseline="0">
                <a:solidFill>
                  <a:srgbClr val="22183D"/>
                </a:solidFill>
              </a:rPr>
            </a:br>
            <a:r>
              <a:rPr lang="nl-NL" baseline="0">
                <a:solidFill>
                  <a:srgbClr val="22183D"/>
                </a:solidFill>
              </a:rPr>
              <a:t>Wij komen bij u aan de tafels</a:t>
            </a:r>
            <a:endParaRPr lang="nl-NL" baseline="0">
              <a:solidFill>
                <a:srgbClr val="22183D"/>
              </a:solidFill>
              <a:cs typeface="Arial"/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baseline="0">
              <a:solidFill>
                <a:srgbClr val="22183D"/>
              </a:solidFill>
              <a:cs typeface="Arial"/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aseline="0">
                <a:solidFill>
                  <a:srgbClr val="22183D"/>
                </a:solidFill>
                <a:cs typeface="Arial"/>
              </a:rPr>
              <a:t>Vervolgstappen en het (uit)delen van informatie</a:t>
            </a:r>
          </a:p>
          <a:p>
            <a:pPr marL="0" lvl="1" defTabSz="457200">
              <a:lnSpc>
                <a:spcPct val="90000"/>
              </a:lnSpc>
              <a:spcBef>
                <a:spcPct val="20000"/>
              </a:spcBef>
            </a:pPr>
            <a:endParaRPr lang="nl-NL" baseline="0">
              <a:solidFill>
                <a:srgbClr val="22183D"/>
              </a:solidFill>
              <a:cs typeface="Arial"/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baseline="0">
              <a:solidFill>
                <a:srgbClr val="22183D"/>
              </a:solidFill>
              <a:cs typeface="Arial"/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baseline="0">
              <a:solidFill>
                <a:srgbClr val="22183D"/>
              </a:solidFill>
              <a:cs typeface="Arial"/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baseline="0">
              <a:solidFill>
                <a:srgbClr val="22183D"/>
              </a:solidFill>
              <a:cs typeface="Arial"/>
            </a:endParaRPr>
          </a:p>
        </p:txBody>
      </p:sp>
      <p:pic>
        <p:nvPicPr>
          <p:cNvPr id="4" name="Picture 3" descr="Herastraat 19, Rotterdam (3054 PH) - Huispedia.nl">
            <a:extLst>
              <a:ext uri="{FF2B5EF4-FFF2-40B4-BE49-F238E27FC236}">
                <a16:creationId xmlns:a16="http://schemas.microsoft.com/office/drawing/2014/main" id="{C0AC9447-0A0C-3B7B-C747-BCB15108A0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427" r="6849" b="2"/>
          <a:stretch>
            <a:fillRect/>
          </a:stretch>
        </p:blipFill>
        <p:spPr>
          <a:xfrm>
            <a:off x="6192011" y="1124745"/>
            <a:ext cx="5280587" cy="4968552"/>
          </a:xfrm>
          <a:prstGeom prst="rect">
            <a:avLst/>
          </a:prstGeom>
          <a:noFill/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EEC52E1-041E-4ADD-8AFF-6661AE1C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200" y="6381329"/>
            <a:ext cx="2844800" cy="365125"/>
          </a:xfrm>
        </p:spPr>
        <p:txBody>
          <a:bodyPr vert="horz" lIns="9144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6545EDC-070E-6C47-A916-C625DCAA49C7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  <p:sp>
        <p:nvSpPr>
          <p:cNvPr id="19" name="Titel 5">
            <a:extLst>
              <a:ext uri="{FF2B5EF4-FFF2-40B4-BE49-F238E27FC236}">
                <a16:creationId xmlns:a16="http://schemas.microsoft.com/office/drawing/2014/main" id="{53AC8B50-9E5E-489B-A297-0997F3E3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274638"/>
            <a:ext cx="10753195" cy="778098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b="1" kern="1200">
                <a:latin typeface="+mj-lt"/>
                <a:ea typeface="+mj-ea"/>
                <a:cs typeface="+mj-cs"/>
              </a:rPr>
              <a:t>Agenda bijeenkomst</a:t>
            </a:r>
          </a:p>
        </p:txBody>
      </p:sp>
    </p:spTree>
    <p:extLst>
      <p:ext uri="{BB962C8B-B14F-4D97-AF65-F5344CB8AC3E}">
        <p14:creationId xmlns:p14="http://schemas.microsoft.com/office/powerpoint/2010/main" val="44246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8E727-9747-1DD9-7DDA-84BC838E1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Content Placeholder 113">
            <a:extLst>
              <a:ext uri="{FF2B5EF4-FFF2-40B4-BE49-F238E27FC236}">
                <a16:creationId xmlns:a16="http://schemas.microsoft.com/office/drawing/2014/main" id="{2D0C72B2-C32C-85AF-2126-DDBC6F320F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0521" r="5956" b="-3"/>
          <a:stretch>
            <a:fillRect/>
          </a:stretch>
        </p:blipFill>
        <p:spPr>
          <a:xfrm>
            <a:off x="744000" y="1084105"/>
            <a:ext cx="5093429" cy="4856792"/>
          </a:xfrm>
          <a:prstGeom prst="rect">
            <a:avLst/>
          </a:prstGeom>
          <a:noFill/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B64BE3D9-4CB1-7778-A64C-9484412961FF}"/>
              </a:ext>
            </a:extLst>
          </p:cNvPr>
          <p:cNvSpPr txBox="1"/>
          <p:nvPr/>
        </p:nvSpPr>
        <p:spPr>
          <a:xfrm>
            <a:off x="5842620" y="1083259"/>
            <a:ext cx="6188778" cy="4873725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sz="2000" b="1" baseline="0">
                <a:solidFill>
                  <a:srgbClr val="22183D"/>
                </a:solidFill>
                <a:latin typeface="+mn-lt"/>
              </a:rPr>
              <a:t>De gebouwen: </a:t>
            </a:r>
            <a:r>
              <a:rPr lang="nl-NL" sz="2000" baseline="0">
                <a:solidFill>
                  <a:srgbClr val="22183D"/>
                </a:solidFill>
                <a:latin typeface="+mn-lt"/>
              </a:rPr>
              <a:t>voldoen niet aan de nieuwe eisen "wonen"</a:t>
            </a:r>
            <a:r>
              <a:rPr lang="nl-NL" sz="2000">
                <a:solidFill>
                  <a:srgbClr val="22183D"/>
                </a:solidFill>
                <a:latin typeface="+mn-lt"/>
              </a:rPr>
              <a:t>​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sz="2000">
              <a:solidFill>
                <a:srgbClr val="22183D"/>
              </a:solidFill>
              <a:latin typeface="+mn-lt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sz="2000" b="1" baseline="0">
                <a:solidFill>
                  <a:srgbClr val="22183D"/>
                </a:solidFill>
                <a:latin typeface="+mn-lt"/>
              </a:rPr>
              <a:t>Onderhoud en beheer:</a:t>
            </a:r>
            <a:r>
              <a:rPr lang="nl-NL" sz="2000" baseline="0">
                <a:solidFill>
                  <a:srgbClr val="22183D"/>
                </a:solidFill>
                <a:latin typeface="+mn-lt"/>
              </a:rPr>
              <a:t> veel klachten over schimmelvorming, vocht en tocht. Gehorig en hoge woonlasten. Het wooncomfort scoort in totaal erg slecht.</a:t>
            </a:r>
            <a:r>
              <a:rPr lang="nl-NL" sz="2000">
                <a:solidFill>
                  <a:srgbClr val="22183D"/>
                </a:solidFill>
                <a:latin typeface="+mn-lt"/>
              </a:rPr>
              <a:t>​</a:t>
            </a:r>
            <a:endParaRPr lang="nl-NL" sz="2000">
              <a:solidFill>
                <a:srgbClr val="22183D"/>
              </a:solidFill>
              <a:latin typeface="+mn-lt"/>
              <a:cs typeface="Arial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sz="2000">
              <a:solidFill>
                <a:srgbClr val="22183D"/>
              </a:solidFill>
              <a:latin typeface="+mn-lt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sz="2000" b="1" baseline="0" err="1">
                <a:solidFill>
                  <a:srgbClr val="22183D"/>
                </a:solidFill>
                <a:latin typeface="+mn-lt"/>
              </a:rPr>
              <a:t>Energielabels</a:t>
            </a:r>
            <a:r>
              <a:rPr lang="nl-NL" sz="2000" b="1" baseline="0">
                <a:solidFill>
                  <a:srgbClr val="22183D"/>
                </a:solidFill>
                <a:latin typeface="+mn-lt"/>
              </a:rPr>
              <a:t>: </a:t>
            </a:r>
            <a:r>
              <a:rPr lang="nl-NL" sz="2000" baseline="0">
                <a:solidFill>
                  <a:srgbClr val="22183D"/>
                </a:solidFill>
                <a:latin typeface="+mn-lt"/>
              </a:rPr>
              <a:t>de </a:t>
            </a:r>
            <a:r>
              <a:rPr lang="nl-NL" sz="2000" baseline="0" err="1">
                <a:solidFill>
                  <a:srgbClr val="22183D"/>
                </a:solidFill>
                <a:latin typeface="+mn-lt"/>
              </a:rPr>
              <a:t>energielabels</a:t>
            </a:r>
            <a:r>
              <a:rPr lang="nl-NL" sz="2000" baseline="0">
                <a:solidFill>
                  <a:srgbClr val="22183D"/>
                </a:solidFill>
                <a:latin typeface="+mn-lt"/>
              </a:rPr>
              <a:t> zijn slecht;</a:t>
            </a:r>
            <a:r>
              <a:rPr lang="nl-NL" sz="2000">
                <a:solidFill>
                  <a:srgbClr val="22183D"/>
                </a:solidFill>
                <a:latin typeface="+mn-lt"/>
              </a:rPr>
              <a:t>​</a:t>
            </a:r>
            <a:endParaRPr lang="nl-NL" sz="2000">
              <a:solidFill>
                <a:srgbClr val="22183D"/>
              </a:solidFill>
              <a:latin typeface="+mn-lt"/>
              <a:cs typeface="Arial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</a:pPr>
            <a:r>
              <a:rPr lang="nl-NL" sz="2000" baseline="0">
                <a:solidFill>
                  <a:srgbClr val="22183D"/>
                </a:solidFill>
                <a:latin typeface="+mn-lt"/>
              </a:rPr>
              <a:t>  - verplichting vanuit overheid</a:t>
            </a:r>
            <a:r>
              <a:rPr lang="nl-NL" sz="2000">
                <a:solidFill>
                  <a:srgbClr val="22183D"/>
                </a:solidFill>
                <a:latin typeface="+mn-lt"/>
              </a:rPr>
              <a:t>​</a:t>
            </a:r>
            <a:endParaRPr lang="nl-NL" sz="2000">
              <a:solidFill>
                <a:srgbClr val="22183D"/>
              </a:solidFill>
              <a:latin typeface="+mn-lt"/>
              <a:cs typeface="Arial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</a:pPr>
            <a:r>
              <a:rPr lang="nl-NL" sz="2000" baseline="0">
                <a:solidFill>
                  <a:srgbClr val="22183D"/>
                </a:solidFill>
                <a:latin typeface="+mn-lt"/>
              </a:rPr>
              <a:t>  - zelfs met hoge investering niet mogelijk</a:t>
            </a:r>
            <a:r>
              <a:rPr lang="nl-NL" sz="2000">
                <a:solidFill>
                  <a:srgbClr val="22183D"/>
                </a:solidFill>
                <a:latin typeface="+mn-lt"/>
              </a:rPr>
              <a:t>​</a:t>
            </a:r>
            <a:endParaRPr lang="nl-NL" sz="2000">
              <a:solidFill>
                <a:srgbClr val="22183D"/>
              </a:solidFill>
              <a:latin typeface="+mn-lt"/>
              <a:cs typeface="Arial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sz="2000">
              <a:solidFill>
                <a:srgbClr val="22183D"/>
              </a:solidFill>
              <a:latin typeface="+mn-lt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sz="2000" b="1" baseline="0">
                <a:solidFill>
                  <a:srgbClr val="22183D"/>
                </a:solidFill>
                <a:latin typeface="+mn-lt"/>
              </a:rPr>
              <a:t>Installaties: </a:t>
            </a:r>
            <a:r>
              <a:rPr lang="nl-NL" sz="2000" baseline="0">
                <a:solidFill>
                  <a:srgbClr val="22183D"/>
                </a:solidFill>
                <a:latin typeface="+mn-lt"/>
              </a:rPr>
              <a:t>sterk verouderd en we moeten van het gas af. </a:t>
            </a:r>
            <a:endParaRPr lang="nl-NL" sz="2000">
              <a:solidFill>
                <a:srgbClr val="22183D"/>
              </a:solidFill>
              <a:latin typeface="+mn-lt"/>
              <a:cs typeface="Arial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17D1EEB-CC3C-905F-46F7-4FCB9A6F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200" y="6381329"/>
            <a:ext cx="2844800" cy="365125"/>
          </a:xfrm>
        </p:spPr>
        <p:txBody>
          <a:bodyPr vert="horz" lIns="9144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6545EDC-070E-6C47-A916-C625DCAA49C7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sp>
        <p:nvSpPr>
          <p:cNvPr id="116" name="Titel 5">
            <a:extLst>
              <a:ext uri="{FF2B5EF4-FFF2-40B4-BE49-F238E27FC236}">
                <a16:creationId xmlns:a16="http://schemas.microsoft.com/office/drawing/2014/main" id="{4E14C169-5BCC-74C2-EC40-B68F49894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274638"/>
            <a:ext cx="10753195" cy="778098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Waarom de keuze voor </a:t>
            </a:r>
            <a:r>
              <a:rPr lang="nl-NL" b="1" kern="1200"/>
              <a:t>vernieuwbouw </a:t>
            </a:r>
            <a:r>
              <a:rPr lang="nl-NL"/>
              <a:t>(1/2</a:t>
            </a:r>
            <a:r>
              <a:rPr lang="nl-NL" b="1" kern="12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407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50AC4-7189-7503-AB6C-41F26C675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5">
            <a:extLst>
              <a:ext uri="{FF2B5EF4-FFF2-40B4-BE49-F238E27FC236}">
                <a16:creationId xmlns:a16="http://schemas.microsoft.com/office/drawing/2014/main" id="{EDB9FBBD-B66D-5945-CEF5-12FB1CE59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274638"/>
            <a:ext cx="10753195" cy="778098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b="1" kern="1200"/>
              <a:t>Waarom de keuze voor vernieuwbouw </a:t>
            </a:r>
            <a:r>
              <a:rPr lang="nl-NL"/>
              <a:t>(2/2</a:t>
            </a:r>
            <a:r>
              <a:rPr lang="nl-NL" b="1" kern="1200"/>
              <a:t>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F8B269-E22B-35C7-4728-0215C7CD0C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3200" y="6381329"/>
            <a:ext cx="2844800" cy="365125"/>
          </a:xfrm>
        </p:spPr>
        <p:txBody>
          <a:bodyPr vert="horz" lIns="9144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6545EDC-070E-6C47-A916-C625DCAA49C7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  <p:graphicFrame>
        <p:nvGraphicFramePr>
          <p:cNvPr id="31" name="Tekstvak 3">
            <a:extLst>
              <a:ext uri="{FF2B5EF4-FFF2-40B4-BE49-F238E27FC236}">
                <a16:creationId xmlns:a16="http://schemas.microsoft.com/office/drawing/2014/main" id="{9076F7C3-8B67-57BD-9DFF-AD85784304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505475"/>
              </p:ext>
            </p:extLst>
          </p:nvPr>
        </p:nvGraphicFramePr>
        <p:xfrm>
          <a:off x="772223" y="941300"/>
          <a:ext cx="107285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462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84243-AA07-E6F6-2389-FFE5D8031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Box 212">
            <a:extLst>
              <a:ext uri="{FF2B5EF4-FFF2-40B4-BE49-F238E27FC236}">
                <a16:creationId xmlns:a16="http://schemas.microsoft.com/office/drawing/2014/main" id="{649E9BE7-7E3D-3043-A2D9-112096E43316}"/>
              </a:ext>
            </a:extLst>
          </p:cNvPr>
          <p:cNvSpPr txBox="1"/>
          <p:nvPr/>
        </p:nvSpPr>
        <p:spPr>
          <a:xfrm>
            <a:off x="744000" y="931705"/>
            <a:ext cx="6879049" cy="5161592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baseline="0">
              <a:solidFill>
                <a:srgbClr val="22183D"/>
              </a:solidFill>
              <a:latin typeface="+mn-lt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aseline="0">
                <a:solidFill>
                  <a:srgbClr val="22183D"/>
                </a:solidFill>
                <a:latin typeface="+mn-lt"/>
              </a:rPr>
              <a:t>Planning: Uitvoering werkzaamheden start naar verwachting 2</a:t>
            </a:r>
            <a:r>
              <a:rPr lang="nl-NL" baseline="30000">
                <a:solidFill>
                  <a:srgbClr val="22183D"/>
                </a:solidFill>
                <a:latin typeface="+mn-lt"/>
              </a:rPr>
              <a:t>e</a:t>
            </a:r>
            <a:r>
              <a:rPr lang="nl-NL" baseline="0">
                <a:solidFill>
                  <a:srgbClr val="22183D"/>
                </a:solidFill>
                <a:latin typeface="+mn-lt"/>
              </a:rPr>
              <a:t> kwartaal 2028.</a:t>
            </a:r>
            <a:endParaRPr lang="nl-NL">
              <a:solidFill>
                <a:srgbClr val="22183D"/>
              </a:solidFill>
              <a:latin typeface="+mn-lt"/>
              <a:cs typeface="Arial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aseline="0">
                <a:solidFill>
                  <a:srgbClr val="22183D"/>
                </a:solidFill>
                <a:latin typeface="+mn-lt"/>
              </a:rPr>
              <a:t>Gebouwen moeten leeg en onbewoond zijn om grootschalig te kunnen verbouwen</a:t>
            </a:r>
            <a:r>
              <a:rPr lang="nl-NL">
                <a:solidFill>
                  <a:srgbClr val="22183D"/>
                </a:solidFill>
                <a:latin typeface="+mn-lt"/>
              </a:rPr>
              <a:t>​.</a:t>
            </a:r>
            <a:endParaRPr lang="nl-NL">
              <a:solidFill>
                <a:srgbClr val="22183D"/>
              </a:solidFill>
              <a:latin typeface="+mn-lt"/>
              <a:cs typeface="Arial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aseline="0">
                <a:solidFill>
                  <a:srgbClr val="22183D"/>
                </a:solidFill>
                <a:latin typeface="+mn-lt"/>
              </a:rPr>
              <a:t>U kunt hier niet blijven wonen en dient een nieuwe woonruimte te vinden. Wij kunnen samen met u een vervangende en passende woonruimte vinden. </a:t>
            </a:r>
            <a:r>
              <a:rPr lang="nl-NL">
                <a:solidFill>
                  <a:srgbClr val="22183D"/>
                </a:solidFill>
                <a:latin typeface="+mn-lt"/>
              </a:rPr>
              <a:t>​</a:t>
            </a:r>
            <a:endParaRPr lang="nl-NL">
              <a:solidFill>
                <a:srgbClr val="22183D"/>
              </a:solidFill>
              <a:latin typeface="+mn-lt"/>
              <a:cs typeface="Arial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aseline="0">
                <a:solidFill>
                  <a:srgbClr val="22183D"/>
                </a:solidFill>
                <a:latin typeface="+mn-lt"/>
              </a:rPr>
              <a:t>Mogelijkheid om terug te keren na de grootschalige renovatie van circa 2 jaar. Ook wel terugkeermogelijkheid genoemd.</a:t>
            </a:r>
            <a:r>
              <a:rPr lang="nl-NL">
                <a:solidFill>
                  <a:srgbClr val="22183D"/>
                </a:solidFill>
                <a:latin typeface="+mn-lt"/>
              </a:rPr>
              <a:t>​</a:t>
            </a:r>
            <a:endParaRPr lang="nl-NL">
              <a:solidFill>
                <a:srgbClr val="22183D"/>
              </a:solidFill>
              <a:latin typeface="+mn-lt"/>
              <a:cs typeface="Arial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aseline="0">
                <a:solidFill>
                  <a:srgbClr val="22183D"/>
                </a:solidFill>
                <a:latin typeface="+mn-lt"/>
              </a:rPr>
              <a:t>Het Sociaal Plan wordt met u besproken tijdens het huisbezoek.</a:t>
            </a:r>
            <a:r>
              <a:rPr lang="nl-NL">
                <a:solidFill>
                  <a:srgbClr val="22183D"/>
                </a:solidFill>
                <a:latin typeface="+mn-lt"/>
              </a:rPr>
              <a:t>​</a:t>
            </a:r>
            <a:endParaRPr lang="nl-NL">
              <a:solidFill>
                <a:srgbClr val="22183D"/>
              </a:solidFill>
              <a:latin typeface="+mn-lt"/>
              <a:cs typeface="Arial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aseline="0">
                <a:solidFill>
                  <a:srgbClr val="22183D"/>
                </a:solidFill>
                <a:latin typeface="+mn-lt"/>
              </a:rPr>
              <a:t>Wij dragen zorg voor de leefbaarheid door o.a. tijdelijke verhuur met een vaste partner. </a:t>
            </a:r>
            <a:r>
              <a:rPr lang="nl-NL">
                <a:solidFill>
                  <a:srgbClr val="22183D"/>
                </a:solidFill>
                <a:latin typeface="+mn-lt"/>
              </a:rPr>
              <a:t>​</a:t>
            </a:r>
            <a:endParaRPr lang="nl-NL" baseline="0">
              <a:solidFill>
                <a:srgbClr val="22183D"/>
              </a:solidFill>
              <a:latin typeface="+mn-lt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aseline="0">
                <a:solidFill>
                  <a:srgbClr val="22183D"/>
                </a:solidFill>
                <a:latin typeface="+mn-lt"/>
              </a:rPr>
              <a:t>Tijdens een huisbezoek wordt u uitgebreid geïnformeerd over de planning.</a:t>
            </a:r>
            <a:endParaRPr lang="nl-NL" baseline="0">
              <a:solidFill>
                <a:srgbClr val="22183D"/>
              </a:solidFill>
              <a:latin typeface="+mn-lt"/>
              <a:cs typeface="Arial"/>
            </a:endParaRPr>
          </a:p>
        </p:txBody>
      </p:sp>
      <p:pic>
        <p:nvPicPr>
          <p:cNvPr id="156" name="Content Placeholder 155">
            <a:extLst>
              <a:ext uri="{FF2B5EF4-FFF2-40B4-BE49-F238E27FC236}">
                <a16:creationId xmlns:a16="http://schemas.microsoft.com/office/drawing/2014/main" id="{EB93C82F-D32A-2CE3-5625-FE8F058341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7805" b="3"/>
          <a:stretch>
            <a:fillRect/>
          </a:stretch>
        </p:blipFill>
        <p:spPr>
          <a:xfrm>
            <a:off x="7903971" y="1086645"/>
            <a:ext cx="4010587" cy="4221792"/>
          </a:xfrm>
          <a:prstGeom prst="rect">
            <a:avLst/>
          </a:prstGeom>
          <a:noFill/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9A63939-B510-A717-AC85-330141C9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200" y="6381329"/>
            <a:ext cx="2844800" cy="365125"/>
          </a:xfrm>
        </p:spPr>
        <p:txBody>
          <a:bodyPr vert="horz" lIns="9144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6545EDC-070E-6C47-A916-C625DCAA49C7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  <p:sp>
        <p:nvSpPr>
          <p:cNvPr id="182" name="Titel 5">
            <a:extLst>
              <a:ext uri="{FF2B5EF4-FFF2-40B4-BE49-F238E27FC236}">
                <a16:creationId xmlns:a16="http://schemas.microsoft.com/office/drawing/2014/main" id="{39BCA03B-E9E1-901C-98B9-1F881741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274638"/>
            <a:ext cx="10753195" cy="778098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b="1" kern="1200">
                <a:latin typeface="+mj-lt"/>
                <a:ea typeface="+mj-ea"/>
                <a:cs typeface="+mj-cs"/>
              </a:rPr>
              <a:t>Wat betekent dit voor u?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24EDB3F-EEF9-EB94-3F88-635741A16DF1}"/>
              </a:ext>
            </a:extLst>
          </p:cNvPr>
          <p:cNvSpPr txBox="1"/>
          <p:nvPr/>
        </p:nvSpPr>
        <p:spPr>
          <a:xfrm>
            <a:off x="8765407" y="5469152"/>
            <a:ext cx="301846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i="1" baseline="0" err="1">
                <a:solidFill>
                  <a:srgbClr val="22183D"/>
                </a:solidFill>
                <a:latin typeface="Arial"/>
                <a:cs typeface="Arial"/>
              </a:rPr>
              <a:t>Voorbeeld</a:t>
            </a:r>
            <a:r>
              <a:rPr lang="en-US" sz="2000" i="1" baseline="0">
                <a:solidFill>
                  <a:srgbClr val="22183D"/>
                </a:solidFill>
                <a:latin typeface="Arial"/>
                <a:cs typeface="Arial"/>
              </a:rPr>
              <a:t> </a:t>
            </a:r>
            <a:r>
              <a:rPr lang="en-US" sz="2000" i="1" baseline="0" err="1">
                <a:solidFill>
                  <a:srgbClr val="22183D"/>
                </a:solidFill>
                <a:latin typeface="Arial"/>
                <a:cs typeface="Arial"/>
              </a:rPr>
              <a:t>foto</a:t>
            </a:r>
            <a:r>
              <a:rPr lang="en-US" sz="2000" i="1" baseline="0">
                <a:solidFill>
                  <a:srgbClr val="22183D"/>
                </a:solidFill>
                <a:latin typeface="Arial"/>
                <a:cs typeface="Arial"/>
              </a:rPr>
              <a:t> "casco"</a:t>
            </a:r>
            <a:endParaRPr lang="en-US" sz="2000" i="1" baseline="0" err="1">
              <a:solidFill>
                <a:srgbClr val="22183D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93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woners • SW Vastgoedverbetering">
            <a:extLst>
              <a:ext uri="{FF2B5EF4-FFF2-40B4-BE49-F238E27FC236}">
                <a16:creationId xmlns:a16="http://schemas.microsoft.com/office/drawing/2014/main" id="{2C88E09A-B7E3-F38D-BBC5-5BDA036452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22" r="22086" b="1"/>
          <a:stretch>
            <a:fillRect/>
          </a:stretch>
        </p:blipFill>
        <p:spPr>
          <a:xfrm>
            <a:off x="1658400" y="1714025"/>
            <a:ext cx="3762469" cy="3596952"/>
          </a:xfrm>
          <a:prstGeom prst="rect">
            <a:avLst/>
          </a:prstGeom>
          <a:noFill/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5A63B9E-3055-D0EB-44BC-60CFA5D86A2F}"/>
              </a:ext>
            </a:extLst>
          </p:cNvPr>
          <p:cNvSpPr txBox="1"/>
          <p:nvPr/>
        </p:nvSpPr>
        <p:spPr>
          <a:xfrm>
            <a:off x="6192011" y="1124745"/>
            <a:ext cx="5280587" cy="4968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>
            <a:normAutofit/>
          </a:bodyPr>
          <a:lstStyle/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baseline="0">
              <a:solidFill>
                <a:srgbClr val="22183D"/>
              </a:solidFill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aseline="0">
                <a:solidFill>
                  <a:srgbClr val="22183D"/>
                </a:solidFill>
              </a:rPr>
              <a:t>Waarin wordt u begeleid en waarover geïnformeerd tijdens het huisbezoek?</a:t>
            </a:r>
            <a:endParaRPr lang="nl-NL">
              <a:solidFill>
                <a:srgbClr val="22183D"/>
              </a:solidFill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baseline="0">
              <a:solidFill>
                <a:srgbClr val="22183D"/>
              </a:solidFill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aseline="0">
                <a:solidFill>
                  <a:srgbClr val="22183D"/>
                </a:solidFill>
              </a:rPr>
              <a:t>Wat is de rol van de bewonersbegeleider?</a:t>
            </a:r>
            <a:endParaRPr lang="nl-NL" baseline="0">
              <a:solidFill>
                <a:srgbClr val="22183D"/>
              </a:solidFill>
              <a:cs typeface="Arial"/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baseline="0">
              <a:solidFill>
                <a:srgbClr val="22183D"/>
              </a:solidFill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aseline="0">
                <a:solidFill>
                  <a:srgbClr val="22183D"/>
                </a:solidFill>
              </a:rPr>
              <a:t>Sociaal Plan</a:t>
            </a:r>
            <a:endParaRPr lang="nl-NL" baseline="0">
              <a:solidFill>
                <a:srgbClr val="22183D"/>
              </a:solidFill>
              <a:cs typeface="Arial"/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baseline="0">
              <a:solidFill>
                <a:srgbClr val="22183D"/>
              </a:solidFill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aseline="0">
                <a:solidFill>
                  <a:srgbClr val="22183D"/>
                </a:solidFill>
              </a:rPr>
              <a:t>Uw rechten, plichten en voorzieningen</a:t>
            </a:r>
            <a:endParaRPr lang="nl-NL" baseline="0">
              <a:solidFill>
                <a:srgbClr val="22183D"/>
              </a:solidFill>
              <a:cs typeface="Arial"/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baseline="0">
              <a:solidFill>
                <a:srgbClr val="22183D"/>
              </a:solidFill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aseline="0">
                <a:solidFill>
                  <a:srgbClr val="22183D"/>
                </a:solidFill>
              </a:rPr>
              <a:t>Inschrijving </a:t>
            </a:r>
            <a:r>
              <a:rPr lang="nl-NL" baseline="0" err="1">
                <a:solidFill>
                  <a:srgbClr val="22183D"/>
                </a:solidFill>
              </a:rPr>
              <a:t>Woonnet</a:t>
            </a:r>
            <a:r>
              <a:rPr lang="nl-NL" baseline="0">
                <a:solidFill>
                  <a:srgbClr val="22183D"/>
                </a:solidFill>
              </a:rPr>
              <a:t> Rijnmond </a:t>
            </a:r>
            <a:endParaRPr lang="nl-NL" baseline="0">
              <a:solidFill>
                <a:srgbClr val="22183D"/>
              </a:solidFill>
              <a:cs typeface="Arial"/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baseline="0">
              <a:solidFill>
                <a:srgbClr val="22183D"/>
              </a:solidFill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aseline="0">
                <a:solidFill>
                  <a:srgbClr val="22183D"/>
                </a:solidFill>
              </a:rPr>
              <a:t>Hoe blijven we in contact? </a:t>
            </a:r>
            <a:br>
              <a:rPr lang="nl-NL" baseline="0"/>
            </a:br>
            <a:r>
              <a:rPr lang="nl-NL" i="1" baseline="0">
                <a:solidFill>
                  <a:srgbClr val="22183D"/>
                </a:solidFill>
              </a:rPr>
              <a:t>(telefonisch, via mail en middels spreekuur)</a:t>
            </a:r>
            <a:endParaRPr lang="nl-NL" i="1" baseline="0">
              <a:solidFill>
                <a:srgbClr val="22183D"/>
              </a:solidFill>
              <a:cs typeface="Arial"/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baseline="0">
              <a:solidFill>
                <a:srgbClr val="22183D"/>
              </a:solidFill>
            </a:endParaRP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nl-NL" baseline="0">
                <a:solidFill>
                  <a:srgbClr val="22183D"/>
                </a:solidFill>
              </a:rPr>
              <a:t>Aanmelden klankbordgroep </a:t>
            </a:r>
            <a:endParaRPr lang="nl-NL">
              <a:solidFill>
                <a:srgbClr val="22183D"/>
              </a:solidFill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nl-NL" baseline="0">
              <a:solidFill>
                <a:srgbClr val="22183D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EEC52E1-041E-4ADD-8AFF-6661AE1C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200" y="6381329"/>
            <a:ext cx="2844800" cy="365125"/>
          </a:xfrm>
        </p:spPr>
        <p:txBody>
          <a:bodyPr vert="horz" lIns="9144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6545EDC-070E-6C47-A916-C625DCAA49C7}" type="slidenum">
              <a:rPr lang="nl-NL" smtClean="0"/>
              <a:pPr>
                <a:spcAft>
                  <a:spcPts val="600"/>
                </a:spcAft>
              </a:pPr>
              <a:t>6</a:t>
            </a:fld>
            <a:endParaRPr lang="nl-NL"/>
          </a:p>
        </p:txBody>
      </p:sp>
      <p:sp>
        <p:nvSpPr>
          <p:cNvPr id="19" name="Titel 5">
            <a:extLst>
              <a:ext uri="{FF2B5EF4-FFF2-40B4-BE49-F238E27FC236}">
                <a16:creationId xmlns:a16="http://schemas.microsoft.com/office/drawing/2014/main" id="{53AC8B50-9E5E-489B-A297-0997F3E3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274638"/>
            <a:ext cx="10753195" cy="778098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b="1" kern="1200">
                <a:latin typeface="+mj-lt"/>
                <a:ea typeface="+mj-ea"/>
                <a:cs typeface="+mj-cs"/>
              </a:rPr>
              <a:t>Hoe</a:t>
            </a:r>
            <a:r>
              <a:rPr lang="nl-NL"/>
              <a:t> nu verder</a:t>
            </a:r>
            <a:r>
              <a:rPr lang="nl-NL" b="1" kern="1200"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182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5">
            <a:extLst>
              <a:ext uri="{FF2B5EF4-FFF2-40B4-BE49-F238E27FC236}">
                <a16:creationId xmlns:a16="http://schemas.microsoft.com/office/drawing/2014/main" id="{53AC8B50-9E5E-489B-A297-0997F3E3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1" y="404664"/>
            <a:ext cx="8715937" cy="78055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b="1" kern="1200">
                <a:latin typeface="+mj-lt"/>
                <a:ea typeface="+mj-ea"/>
                <a:cs typeface="+mj-cs"/>
              </a:rPr>
              <a:t>Wat kunt u van ons verwachten op het gebied van onderhoud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5A63B9E-3055-D0EB-44BC-60CFA5D86A2F}"/>
              </a:ext>
            </a:extLst>
          </p:cNvPr>
          <p:cNvSpPr txBox="1"/>
          <p:nvPr/>
        </p:nvSpPr>
        <p:spPr>
          <a:xfrm>
            <a:off x="744001" y="1196753"/>
            <a:ext cx="3805271" cy="49294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>
            <a:normAutofit/>
          </a:bodyPr>
          <a:lstStyle/>
          <a:p>
            <a:pPr defTabSz="457200">
              <a:spcBef>
                <a:spcPct val="20000"/>
              </a:spcBef>
            </a:pPr>
            <a:endParaRPr lang="nl-NL" sz="1400" kern="1200" baseline="0">
              <a:solidFill>
                <a:srgbClr val="22183D"/>
              </a:solidFill>
              <a:latin typeface="+mn-lt"/>
              <a:ea typeface="+mn-ea"/>
              <a:cs typeface="+mn-cs"/>
            </a:endParaRPr>
          </a:p>
          <a:p>
            <a:pPr marL="285750" indent="-285750" defTabSz="457200">
              <a:spcBef>
                <a:spcPct val="20000"/>
              </a:spcBef>
              <a:buFont typeface="Arial"/>
              <a:buChar char="•"/>
            </a:pPr>
            <a:r>
              <a:rPr lang="nl-NL" sz="1600" kern="1200" baseline="0">
                <a:solidFill>
                  <a:srgbClr val="22183D"/>
                </a:solidFill>
                <a:latin typeface="+mn-lt"/>
                <a:ea typeface="+mn-ea"/>
                <a:cs typeface="+mn-cs"/>
              </a:rPr>
              <a:t>Wat doet </a:t>
            </a:r>
            <a:r>
              <a:rPr lang="nl-NL" sz="1600" kern="1200" baseline="0" err="1">
                <a:solidFill>
                  <a:srgbClr val="22183D"/>
                </a:solidFill>
                <a:latin typeface="+mn-lt"/>
                <a:ea typeface="+mn-ea"/>
                <a:cs typeface="+mn-cs"/>
              </a:rPr>
              <a:t>Habion</a:t>
            </a:r>
            <a:r>
              <a:rPr lang="nl-NL" sz="1600" kern="1200" baseline="0">
                <a:solidFill>
                  <a:srgbClr val="22183D"/>
                </a:solidFill>
                <a:latin typeface="+mn-lt"/>
                <a:ea typeface="+mn-ea"/>
                <a:cs typeface="+mn-cs"/>
              </a:rPr>
              <a:t> nog wel en wat doet </a:t>
            </a:r>
            <a:r>
              <a:rPr lang="nl-NL" sz="1600" kern="1200" baseline="0" err="1">
                <a:solidFill>
                  <a:srgbClr val="22183D"/>
                </a:solidFill>
                <a:latin typeface="+mn-lt"/>
                <a:ea typeface="+mn-ea"/>
                <a:cs typeface="+mn-cs"/>
              </a:rPr>
              <a:t>Habion</a:t>
            </a:r>
            <a:r>
              <a:rPr lang="nl-NL" sz="1600" kern="1200" baseline="0">
                <a:solidFill>
                  <a:srgbClr val="22183D"/>
                </a:solidFill>
                <a:latin typeface="+mn-lt"/>
                <a:ea typeface="+mn-ea"/>
                <a:cs typeface="+mn-cs"/>
              </a:rPr>
              <a:t> niet?</a:t>
            </a:r>
            <a:endParaRPr lang="nl-NL" sz="1600" kern="1200" baseline="0">
              <a:solidFill>
                <a:srgbClr val="22183D"/>
              </a:solidFill>
              <a:latin typeface="+mn-lt"/>
              <a:cs typeface="Arial"/>
            </a:endParaRPr>
          </a:p>
          <a:p>
            <a:pPr defTabSz="457200">
              <a:spcBef>
                <a:spcPct val="20000"/>
              </a:spcBef>
            </a:pPr>
            <a:r>
              <a:rPr lang="nl-NL" sz="1600" kern="1200" baseline="0">
                <a:solidFill>
                  <a:srgbClr val="22183D"/>
                </a:solidFill>
                <a:latin typeface="+mn-lt"/>
                <a:ea typeface="+mn-ea"/>
                <a:cs typeface="+mn-cs"/>
              </a:rPr>
              <a:t>	</a:t>
            </a:r>
            <a:endParaRPr lang="nl-NL" sz="1600" kern="1200" baseline="0">
              <a:solidFill>
                <a:srgbClr val="22183D"/>
              </a:solidFill>
              <a:latin typeface="+mn-lt"/>
              <a:cs typeface="Arial"/>
            </a:endParaRPr>
          </a:p>
          <a:p>
            <a:pPr marL="285750" indent="-285750" defTabSz="457200">
              <a:spcBef>
                <a:spcPct val="20000"/>
              </a:spcBef>
              <a:buFont typeface="Arial"/>
              <a:buChar char="•"/>
            </a:pPr>
            <a:r>
              <a:rPr lang="nl-NL" sz="1600" kern="1200" baseline="0">
                <a:solidFill>
                  <a:srgbClr val="22183D"/>
                </a:solidFill>
                <a:latin typeface="+mn-lt"/>
                <a:ea typeface="+mn-ea"/>
                <a:cs typeface="+mn-cs"/>
              </a:rPr>
              <a:t>Huurders kunnen te allen tijde een reparatieverzoek indienen bij:</a:t>
            </a:r>
            <a:endParaRPr lang="nl-NL" sz="1600" kern="1200" baseline="0">
              <a:solidFill>
                <a:srgbClr val="22183D"/>
              </a:solidFill>
              <a:latin typeface="+mn-lt"/>
              <a:cs typeface="Arial"/>
            </a:endParaRPr>
          </a:p>
          <a:p>
            <a:pPr defTabSz="457200">
              <a:spcBef>
                <a:spcPct val="20000"/>
              </a:spcBef>
            </a:pPr>
            <a:endParaRPr lang="nl-NL" sz="1600" kern="1200" baseline="0">
              <a:solidFill>
                <a:srgbClr val="22183D"/>
              </a:solidFill>
              <a:latin typeface="+mn-lt"/>
              <a:cs typeface="Arial"/>
            </a:endParaRPr>
          </a:p>
          <a:p>
            <a:pPr algn="ctr" defTabSz="457200">
              <a:spcBef>
                <a:spcPct val="20000"/>
              </a:spcBef>
            </a:pPr>
            <a:r>
              <a:rPr lang="nl-NL" sz="1600" kern="1200" baseline="0">
                <a:solidFill>
                  <a:srgbClr val="22183D"/>
                </a:solidFill>
                <a:latin typeface="+mn-lt"/>
                <a:ea typeface="+mn-ea"/>
                <a:cs typeface="+mn-cs"/>
              </a:rPr>
              <a:t> </a:t>
            </a:r>
            <a:endParaRPr lang="nl-NL" sz="1600" baseline="0">
              <a:solidFill>
                <a:srgbClr val="22183D"/>
              </a:solidFill>
            </a:endParaRPr>
          </a:p>
          <a:p>
            <a:pPr algn="ctr" defTabSz="457200">
              <a:spcBef>
                <a:spcPct val="20000"/>
              </a:spcBef>
            </a:pPr>
            <a:endParaRPr lang="nl-NL" sz="1600" baseline="0">
              <a:solidFill>
                <a:srgbClr val="22183D"/>
              </a:solidFill>
            </a:endParaRPr>
          </a:p>
          <a:p>
            <a:pPr algn="ctr" defTabSz="457200">
              <a:spcBef>
                <a:spcPct val="20000"/>
              </a:spcBef>
            </a:pPr>
            <a:r>
              <a:rPr lang="nl-NL" sz="1600" kern="1200" baseline="0">
                <a:solidFill>
                  <a:srgbClr val="22183D"/>
                </a:solidFill>
                <a:latin typeface="+mn-lt"/>
                <a:ea typeface="+mn-ea"/>
                <a:cs typeface="+mn-cs"/>
              </a:rPr>
              <a:t>Coen Hagedoorn</a:t>
            </a:r>
            <a:endParaRPr lang="nl-NL" sz="1600" kern="1200" baseline="0">
              <a:solidFill>
                <a:srgbClr val="22183D"/>
              </a:solidFill>
              <a:latin typeface="+mn-lt"/>
              <a:cs typeface="Arial"/>
            </a:endParaRPr>
          </a:p>
          <a:p>
            <a:pPr algn="ctr" defTabSz="457200">
              <a:spcBef>
                <a:spcPct val="20000"/>
              </a:spcBef>
            </a:pPr>
            <a:r>
              <a:rPr lang="nl-NL" sz="1600" kern="1200" baseline="0">
                <a:solidFill>
                  <a:srgbClr val="22183D"/>
                </a:solidFill>
                <a:latin typeface="+mn-lt"/>
                <a:ea typeface="+mn-ea"/>
                <a:cs typeface="+mn-cs"/>
              </a:rPr>
              <a:t> E-mailadres:</a:t>
            </a:r>
            <a:endParaRPr lang="nl-NL" sz="1600" kern="1200" baseline="0">
              <a:solidFill>
                <a:srgbClr val="22183D"/>
              </a:solidFill>
              <a:latin typeface="+mn-lt"/>
              <a:cs typeface="Arial"/>
            </a:endParaRPr>
          </a:p>
          <a:p>
            <a:pPr algn="ctr" defTabSz="457200">
              <a:spcBef>
                <a:spcPct val="20000"/>
              </a:spcBef>
            </a:pPr>
            <a:r>
              <a:rPr lang="nl-NL" sz="1600" kern="1200" baseline="0">
                <a:solidFill>
                  <a:srgbClr val="22183D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 storingenhabion@Coenhagedoorn.nl</a:t>
            </a:r>
            <a:endParaRPr lang="nl-NL" sz="1600" kern="1200" baseline="0">
              <a:solidFill>
                <a:srgbClr val="22183D"/>
              </a:solidFill>
              <a:latin typeface="+mn-lt"/>
              <a:cs typeface="Arial"/>
            </a:endParaRPr>
          </a:p>
          <a:p>
            <a:pPr algn="ctr" defTabSz="457200">
              <a:spcBef>
                <a:spcPct val="20000"/>
              </a:spcBef>
            </a:pPr>
            <a:r>
              <a:rPr lang="nl-NL" sz="1600" kern="1200" baseline="0">
                <a:solidFill>
                  <a:srgbClr val="22183D"/>
                </a:solidFill>
                <a:latin typeface="+mn-lt"/>
                <a:ea typeface="+mn-ea"/>
                <a:cs typeface="+mn-cs"/>
              </a:rPr>
              <a:t>  </a:t>
            </a:r>
            <a:endParaRPr lang="nl-NL" sz="1600" kern="1200" baseline="0">
              <a:solidFill>
                <a:srgbClr val="22183D"/>
              </a:solidFill>
              <a:latin typeface="+mn-lt"/>
              <a:cs typeface="Arial"/>
            </a:endParaRPr>
          </a:p>
          <a:p>
            <a:pPr algn="ctr" defTabSz="457200">
              <a:spcBef>
                <a:spcPct val="20000"/>
              </a:spcBef>
            </a:pPr>
            <a:r>
              <a:rPr lang="nl-NL" sz="1600" kern="1200" baseline="0">
                <a:solidFill>
                  <a:srgbClr val="22183D"/>
                </a:solidFill>
                <a:latin typeface="+mn-lt"/>
                <a:ea typeface="+mn-ea"/>
                <a:cs typeface="+mn-cs"/>
              </a:rPr>
              <a:t> Telefoonnummer: </a:t>
            </a:r>
            <a:br>
              <a:rPr lang="nl-NL" sz="1600" kern="1200" baseline="0"/>
            </a:br>
            <a:r>
              <a:rPr lang="nl-NL" sz="1600" kern="1200" baseline="0">
                <a:solidFill>
                  <a:srgbClr val="22183D"/>
                </a:solidFill>
                <a:latin typeface="+mn-lt"/>
                <a:ea typeface="+mn-ea"/>
                <a:cs typeface="+mn-cs"/>
              </a:rPr>
              <a:t> 088 880 80 00 </a:t>
            </a:r>
            <a:endParaRPr lang="nl-NL" sz="1600" kern="1200" baseline="0">
              <a:solidFill>
                <a:srgbClr val="22183D"/>
              </a:solidFill>
              <a:latin typeface="+mn-lt"/>
              <a:cs typeface="Arial"/>
            </a:endParaRPr>
          </a:p>
          <a:p>
            <a:pPr defTabSz="457200">
              <a:spcBef>
                <a:spcPct val="20000"/>
              </a:spcBef>
            </a:pPr>
            <a:endParaRPr lang="nl-NL" sz="1400" kern="1200" baseline="0">
              <a:solidFill>
                <a:srgbClr val="22183D"/>
              </a:solidFill>
              <a:latin typeface="+mn-lt"/>
              <a:ea typeface="+mn-ea"/>
              <a:cs typeface="+mn-cs"/>
            </a:endParaRPr>
          </a:p>
          <a:p>
            <a:pPr defTabSz="457200">
              <a:spcBef>
                <a:spcPct val="20000"/>
              </a:spcBef>
            </a:pPr>
            <a:endParaRPr lang="nl-NL" sz="1400" kern="1200" baseline="0">
              <a:solidFill>
                <a:srgbClr val="22183D"/>
              </a:solidFill>
              <a:latin typeface="+mn-lt"/>
              <a:ea typeface="+mn-ea"/>
              <a:cs typeface="+mn-cs"/>
            </a:endParaRPr>
          </a:p>
          <a:p>
            <a:pPr defTabSz="457200">
              <a:spcBef>
                <a:spcPct val="20000"/>
              </a:spcBef>
            </a:pPr>
            <a:endParaRPr lang="nl-NL" sz="1400" kern="1200" baseline="0">
              <a:solidFill>
                <a:srgbClr val="22183D"/>
              </a:solidFill>
              <a:latin typeface="+mn-lt"/>
              <a:ea typeface="+mn-ea"/>
              <a:cs typeface="+mn-cs"/>
            </a:endParaRPr>
          </a:p>
          <a:p>
            <a:pPr defTabSz="457200">
              <a:spcBef>
                <a:spcPct val="20000"/>
              </a:spcBef>
            </a:pPr>
            <a:endParaRPr lang="nl-NL" sz="1400" kern="1200" baseline="0">
              <a:solidFill>
                <a:srgbClr val="22183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EEC52E1-041E-4ADD-8AFF-6661AE1C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200" y="6381329"/>
            <a:ext cx="2844800" cy="365125"/>
          </a:xfrm>
        </p:spPr>
        <p:txBody>
          <a:bodyPr vert="horz" lIns="9144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6545EDC-070E-6C47-A916-C625DCAA49C7}" type="slidenum">
              <a:rPr lang="nl-NL" smtClean="0"/>
              <a:pPr>
                <a:spcAft>
                  <a:spcPts val="600"/>
                </a:spcAft>
              </a:pPr>
              <a:t>7</a:t>
            </a:fld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B0CE16D-5127-8447-5E00-9089E3200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861" y="1327809"/>
            <a:ext cx="6624736" cy="3842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68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DAFB1-B66C-CD36-1B63-F52FE05EA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000" y="1079025"/>
            <a:ext cx="5400769" cy="5014272"/>
          </a:xfrm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</a:pPr>
            <a:endParaRPr lang="en-US" sz="2000"/>
          </a:p>
          <a:p>
            <a:pPr marL="0" indent="0">
              <a:lnSpc>
                <a:spcPct val="90000"/>
              </a:lnSpc>
              <a:buNone/>
            </a:pPr>
            <a:r>
              <a:rPr lang="nl-NL" sz="2000" b="1"/>
              <a:t>'</a:t>
            </a:r>
            <a:r>
              <a:rPr lang="nl-NL" sz="2000" b="1" err="1"/>
              <a:t>Rutges</a:t>
            </a:r>
            <a:r>
              <a:rPr lang="nl-NL" sz="2000" b="1"/>
              <a:t> Vernieuwt' uit Utrecht</a:t>
            </a:r>
            <a:r>
              <a:rPr lang="nl-NL" sz="2000"/>
              <a:t>  </a:t>
            </a:r>
            <a:endParaRPr lang="nl-NL" sz="2000"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endParaRPr lang="nl-NL" sz="2000"/>
          </a:p>
          <a:p>
            <a:pPr marL="0" indent="0">
              <a:lnSpc>
                <a:spcPct val="90000"/>
              </a:lnSpc>
              <a:buNone/>
            </a:pPr>
            <a:endParaRPr lang="nl-NL" sz="2000"/>
          </a:p>
          <a:p>
            <a:pPr marL="0" indent="0">
              <a:lnSpc>
                <a:spcPct val="90000"/>
              </a:lnSpc>
              <a:buNone/>
            </a:pPr>
            <a:r>
              <a:rPr lang="nl-NL" sz="2000"/>
              <a:t>U kunt deze partij vanaf heden regelmatig in en rondom uw complex vinden. </a:t>
            </a:r>
          </a:p>
          <a:p>
            <a:pPr marL="0" indent="0">
              <a:lnSpc>
                <a:spcPct val="90000"/>
              </a:lnSpc>
              <a:buNone/>
            </a:pPr>
            <a:endParaRPr lang="nl-NL" sz="2000"/>
          </a:p>
          <a:p>
            <a:pPr marL="0" indent="0">
              <a:lnSpc>
                <a:spcPct val="90000"/>
              </a:lnSpc>
              <a:buNone/>
            </a:pPr>
            <a:r>
              <a:rPr lang="nl-NL" sz="2000"/>
              <a:t>Zij werken samen met diverse adviseurs waaronder o.a. beton- en </a:t>
            </a:r>
            <a:r>
              <a:rPr lang="nl-NL" sz="2000" err="1"/>
              <a:t>dakspecialisten</a:t>
            </a:r>
            <a:r>
              <a:rPr lang="nl-NL" sz="2000"/>
              <a:t>. </a:t>
            </a:r>
            <a:endParaRPr lang="nl-NL" sz="2000"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endParaRPr lang="nl-NL" sz="2000"/>
          </a:p>
          <a:p>
            <a:pPr marL="0" indent="0">
              <a:lnSpc>
                <a:spcPct val="90000"/>
              </a:lnSpc>
              <a:buNone/>
            </a:pPr>
            <a:r>
              <a:rPr lang="nl-NL" sz="2000"/>
              <a:t>Werkzaamheden en onderzoek ter voorbereiding van de vernieuwbouw.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FD3141-E9E5-E0CA-9897-5F198DE5A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3931" y="2726921"/>
            <a:ext cx="5280587" cy="99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0138B2-37CB-B5B0-FF00-027283BD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200" y="6381329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6545EDC-070E-6C47-A916-C625DCAA49C7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CD488-C8E0-6B4F-4D78-3BCC2D0E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274638"/>
            <a:ext cx="10753195" cy="778098"/>
          </a:xfrm>
        </p:spPr>
        <p:txBody>
          <a:bodyPr anchor="t">
            <a:normAutofit/>
          </a:bodyPr>
          <a:lstStyle/>
          <a:p>
            <a:r>
              <a:rPr lang="en-US"/>
              <a:t>Wie </a:t>
            </a:r>
            <a:r>
              <a:rPr lang="en-US" err="1"/>
              <a:t>gaat</a:t>
            </a:r>
            <a:r>
              <a:rPr lang="en-US"/>
              <a:t> de </a:t>
            </a:r>
            <a:r>
              <a:rPr lang="en-US" err="1"/>
              <a:t>vernieuwbouw</a:t>
            </a:r>
            <a:r>
              <a:rPr lang="en-US"/>
              <a:t> </a:t>
            </a:r>
            <a:r>
              <a:rPr lang="en-US" err="1"/>
              <a:t>voorbereiden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uitvoeren</a:t>
            </a:r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692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5987-645F-B4BC-8DAC-8CC81E20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Wat </a:t>
            </a:r>
            <a:r>
              <a:rPr lang="en-US" err="1">
                <a:cs typeface="Arial"/>
              </a:rPr>
              <a:t>gaan</a:t>
            </a:r>
            <a:r>
              <a:rPr lang="en-US">
                <a:cs typeface="Arial"/>
              </a:rPr>
              <a:t> we </a:t>
            </a:r>
            <a:r>
              <a:rPr lang="en-US" err="1">
                <a:cs typeface="Arial"/>
              </a:rPr>
              <a:t>na</a:t>
            </a:r>
            <a:r>
              <a:rPr lang="en-US">
                <a:cs typeface="Arial"/>
              </a:rPr>
              <a:t> de </a:t>
            </a:r>
            <a:r>
              <a:rPr lang="en-US" err="1">
                <a:cs typeface="Arial"/>
              </a:rPr>
              <a:t>pauze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doen</a:t>
            </a:r>
            <a:r>
              <a:rPr lang="en-US">
                <a:cs typeface="Arial"/>
              </a:rPr>
              <a:t>?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68D26E-B3C5-793D-4E76-444DB00E52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5EDC-070E-6C47-A916-C625DCAA49C7}" type="slidenum">
              <a:rPr lang="nl-NL" smtClean="0"/>
              <a:t>9</a:t>
            </a:fld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4CE13-1649-3210-7933-FB26304D2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>
            <a:normAutofit/>
          </a:bodyPr>
          <a:lstStyle/>
          <a:p>
            <a:endParaRPr lang="en-US"/>
          </a:p>
          <a:p>
            <a:r>
              <a:rPr lang="en-US" sz="2200" err="1">
                <a:cs typeface="Arial"/>
              </a:rPr>
              <a:t>Wij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gaan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na</a:t>
            </a:r>
            <a:r>
              <a:rPr lang="en-US" sz="2200">
                <a:cs typeface="Arial"/>
              </a:rPr>
              <a:t> de </a:t>
            </a:r>
            <a:r>
              <a:rPr lang="en-US" sz="2200" err="1">
                <a:cs typeface="Arial"/>
              </a:rPr>
              <a:t>pauze</a:t>
            </a:r>
            <a:r>
              <a:rPr lang="en-US" sz="2200">
                <a:cs typeface="Arial"/>
              </a:rPr>
              <a:t> van 15 </a:t>
            </a:r>
            <a:r>
              <a:rPr lang="en-US" sz="2200" err="1">
                <a:cs typeface="Arial"/>
              </a:rPr>
              <a:t>minuten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samen</a:t>
            </a:r>
            <a:r>
              <a:rPr lang="en-US" sz="2200">
                <a:cs typeface="Arial"/>
              </a:rPr>
              <a:t> met u </a:t>
            </a:r>
            <a:r>
              <a:rPr lang="en-US" sz="2200" err="1">
                <a:cs typeface="Arial"/>
              </a:rPr>
              <a:t>aan</a:t>
            </a:r>
            <a:r>
              <a:rPr lang="en-US" sz="2200">
                <a:cs typeface="Arial"/>
              </a:rPr>
              <a:t> de </a:t>
            </a:r>
            <a:r>
              <a:rPr lang="en-US" sz="2200" err="1">
                <a:cs typeface="Arial"/>
              </a:rPr>
              <a:t>tafels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zitten</a:t>
            </a:r>
            <a:r>
              <a:rPr lang="en-US" sz="2200">
                <a:cs typeface="Arial"/>
              </a:rPr>
              <a:t>, om </a:t>
            </a:r>
            <a:r>
              <a:rPr lang="en-US" sz="2200" err="1">
                <a:cs typeface="Arial"/>
              </a:rPr>
              <a:t>uw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vragen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zoveel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mogelijk</a:t>
            </a:r>
            <a:r>
              <a:rPr lang="en-US" sz="2200">
                <a:cs typeface="Arial"/>
              </a:rPr>
              <a:t> te </a:t>
            </a:r>
            <a:r>
              <a:rPr lang="en-US" sz="2200" err="1">
                <a:cs typeface="Arial"/>
              </a:rPr>
              <a:t>beantwoorden</a:t>
            </a:r>
            <a:endParaRPr lang="en-US" sz="2200">
              <a:cs typeface="Arial"/>
            </a:endParaRPr>
          </a:p>
          <a:p>
            <a:pPr marL="0" indent="0">
              <a:buNone/>
            </a:pPr>
            <a:endParaRPr lang="en-US" sz="2200">
              <a:cs typeface="Arial"/>
            </a:endParaRPr>
          </a:p>
          <a:p>
            <a:r>
              <a:rPr lang="en-US" sz="2200">
                <a:cs typeface="Arial"/>
              </a:rPr>
              <a:t>Dit </a:t>
            </a:r>
            <a:r>
              <a:rPr lang="en-US" sz="2200" err="1">
                <a:cs typeface="Arial"/>
              </a:rPr>
              <a:t>doen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wij</a:t>
            </a:r>
            <a:r>
              <a:rPr lang="en-US" sz="2200">
                <a:cs typeface="Arial"/>
              </a:rPr>
              <a:t> in </a:t>
            </a:r>
            <a:r>
              <a:rPr lang="en-US" sz="2200" err="1">
                <a:cs typeface="Arial"/>
              </a:rPr>
              <a:t>kleine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groepen</a:t>
            </a:r>
            <a:r>
              <a:rPr lang="en-US" sz="2200">
                <a:cs typeface="Arial"/>
              </a:rPr>
              <a:t> en </a:t>
            </a:r>
            <a:r>
              <a:rPr lang="en-US" sz="2200" err="1">
                <a:cs typeface="Arial"/>
              </a:rPr>
              <a:t>n</a:t>
            </a:r>
            <a:r>
              <a:rPr lang="en-US" sz="2200" err="1">
                <a:solidFill>
                  <a:schemeClr val="tx1"/>
                </a:solidFill>
                <a:cs typeface="Arial"/>
              </a:rPr>
              <a:t>a</a:t>
            </a:r>
            <a:r>
              <a:rPr lang="en-US" sz="2200">
                <a:solidFill>
                  <a:schemeClr val="tx1"/>
                </a:solidFill>
                <a:cs typeface="Arial"/>
              </a:rPr>
              <a:t> </a:t>
            </a:r>
            <a:r>
              <a:rPr lang="en-US" sz="2200" err="1">
                <a:solidFill>
                  <a:schemeClr val="tx1"/>
                </a:solidFill>
                <a:cs typeface="Arial"/>
              </a:rPr>
              <a:t>afloop</a:t>
            </a:r>
            <a:r>
              <a:rPr lang="en-US" sz="2200">
                <a:solidFill>
                  <a:schemeClr val="tx1"/>
                </a:solidFill>
                <a:cs typeface="Arial"/>
              </a:rPr>
              <a:t> </a:t>
            </a:r>
            <a:r>
              <a:rPr lang="en-US" sz="2200" err="1">
                <a:solidFill>
                  <a:schemeClr val="tx1"/>
                </a:solidFill>
                <a:cs typeface="Arial"/>
              </a:rPr>
              <a:t>noteren</a:t>
            </a:r>
            <a:r>
              <a:rPr lang="en-US" sz="2200">
                <a:solidFill>
                  <a:schemeClr val="tx1"/>
                </a:solidFill>
                <a:cs typeface="Arial"/>
              </a:rPr>
              <a:t> we de </a:t>
            </a:r>
            <a:r>
              <a:rPr lang="en-US" sz="2200" err="1">
                <a:solidFill>
                  <a:schemeClr val="tx1"/>
                </a:solidFill>
                <a:cs typeface="Arial"/>
              </a:rPr>
              <a:t>hoofdpunten</a:t>
            </a:r>
            <a:r>
              <a:rPr lang="en-US" sz="2200">
                <a:solidFill>
                  <a:schemeClr val="tx1"/>
                </a:solidFill>
                <a:cs typeface="Arial"/>
              </a:rPr>
              <a:t> van </a:t>
            </a:r>
            <a:r>
              <a:rPr lang="en-US" sz="2200" err="1">
                <a:solidFill>
                  <a:schemeClr val="tx1"/>
                </a:solidFill>
                <a:cs typeface="Arial"/>
              </a:rPr>
              <a:t>onze</a:t>
            </a:r>
            <a:r>
              <a:rPr lang="en-US" sz="2200">
                <a:solidFill>
                  <a:schemeClr val="tx1"/>
                </a:solidFill>
                <a:cs typeface="Arial"/>
              </a:rPr>
              <a:t> </a:t>
            </a:r>
            <a:r>
              <a:rPr lang="en-US" sz="2200" err="1">
                <a:solidFill>
                  <a:schemeClr val="tx1"/>
                </a:solidFill>
                <a:cs typeface="Arial"/>
              </a:rPr>
              <a:t>tafelvragen</a:t>
            </a:r>
            <a:br>
              <a:rPr lang="en-US">
                <a:cs typeface="Arial"/>
              </a:rPr>
            </a:b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024959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slides">
  <a:themeElements>
    <a:clrScheme name="Habion">
      <a:dk1>
        <a:srgbClr val="18142E"/>
      </a:dk1>
      <a:lt1>
        <a:sysClr val="window" lastClr="FFFFFF"/>
      </a:lt1>
      <a:dk2>
        <a:srgbClr val="5EC5F3"/>
      </a:dk2>
      <a:lt2>
        <a:srgbClr val="EFEEE9"/>
      </a:lt2>
      <a:accent1>
        <a:srgbClr val="278CBB"/>
      </a:accent1>
      <a:accent2>
        <a:srgbClr val="00B1DB"/>
      </a:accent2>
      <a:accent3>
        <a:srgbClr val="57B87A"/>
      </a:accent3>
      <a:accent4>
        <a:srgbClr val="AACE26"/>
      </a:accent4>
      <a:accent5>
        <a:srgbClr val="E57A17"/>
      </a:accent5>
      <a:accent6>
        <a:srgbClr val="FDB610"/>
      </a:accent6>
      <a:hlink>
        <a:srgbClr val="278CBB"/>
      </a:hlink>
      <a:folHlink>
        <a:srgbClr val="DA21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500" baseline="0" dirty="0" smtClean="0">
            <a:solidFill>
              <a:srgbClr val="22183D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abion Standaard PowerPoint Breedbeeld.pptx" id="{FE6F1877-12F0-454F-AF94-1C3B99C91722}" vid="{5F43D0A0-45F2-48E3-9651-1D20C78CC0A2}"/>
    </a:ext>
  </a:extLst>
</a:theme>
</file>

<file path=ppt/theme/theme2.xml><?xml version="1.0" encoding="utf-8"?>
<a:theme xmlns:a="http://schemas.openxmlformats.org/drawingml/2006/main" name="Basis">
  <a:themeElements>
    <a:clrScheme name="Aangepast 5">
      <a:dk1>
        <a:srgbClr val="18142E"/>
      </a:dk1>
      <a:lt1>
        <a:sysClr val="window" lastClr="FFFFFF"/>
      </a:lt1>
      <a:dk2>
        <a:srgbClr val="84D0F0"/>
      </a:dk2>
      <a:lt2>
        <a:srgbClr val="EFEEE9"/>
      </a:lt2>
      <a:accent1>
        <a:srgbClr val="009BC2"/>
      </a:accent1>
      <a:accent2>
        <a:srgbClr val="00B1DB"/>
      </a:accent2>
      <a:accent3>
        <a:srgbClr val="57B87A"/>
      </a:accent3>
      <a:accent4>
        <a:srgbClr val="C2CF00"/>
      </a:accent4>
      <a:accent5>
        <a:srgbClr val="DA5B15"/>
      </a:accent5>
      <a:accent6>
        <a:srgbClr val="FDC400"/>
      </a:accent6>
      <a:hlink>
        <a:srgbClr val="009BC2"/>
      </a:hlink>
      <a:folHlink>
        <a:srgbClr val="DA2178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defRPr sz="1000" baseline="0" dirty="0" smtClean="0">
            <a:solidFill>
              <a:srgbClr val="22183D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abion Standaard PowerPoint Breedbeeld.pptx" id="{FE6F1877-12F0-454F-AF94-1C3B99C91722}" vid="{939BE857-5674-49DA-92EC-177CE988078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596B10DAA3343847B0FEB10956515" ma:contentTypeVersion="4" ma:contentTypeDescription="Create a new document." ma:contentTypeScope="" ma:versionID="c01ef00db7982fde620f49d07fc80e18">
  <xsd:schema xmlns:xsd="http://www.w3.org/2001/XMLSchema" xmlns:xs="http://www.w3.org/2001/XMLSchema" xmlns:p="http://schemas.microsoft.com/office/2006/metadata/properties" xmlns:ns2="50812507-091c-4014-8029-78064b58ff9a" targetNamespace="http://schemas.microsoft.com/office/2006/metadata/properties" ma:root="true" ma:fieldsID="dbe57dba4133d48bbb31490a4d485f6d" ns2:_="">
    <xsd:import namespace="50812507-091c-4014-8029-78064b58ff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12507-091c-4014-8029-78064b58ff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AA1461-A18F-404D-B9A9-5788A1F835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97840B-0D8C-40B5-AC38-640E8571088A}">
  <ds:schemaRefs>
    <ds:schemaRef ds:uri="50812507-091c-4014-8029-78064b58ff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C31E886-B3F3-4DFF-B236-46C85038AA8E}">
  <ds:schemaRefs>
    <ds:schemaRef ds:uri="50812507-091c-4014-8029-78064b58ff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Habion Standaard PowerPoint Breedbeeld</Template>
  <TotalTime>0</TotalTime>
  <Words>825</Words>
  <Application>Microsoft Office PowerPoint</Application>
  <PresentationFormat>Breedbeeld</PresentationFormat>
  <Paragraphs>147</Paragraphs>
  <Slides>13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</vt:lpstr>
      <vt:lpstr>Titel slides</vt:lpstr>
      <vt:lpstr>Basis</vt:lpstr>
      <vt:lpstr>Presentatie Herastraat eo - 11 september 2025</vt:lpstr>
      <vt:lpstr>Agenda bijeenkomst</vt:lpstr>
      <vt:lpstr>Waarom de keuze voor vernieuwbouw (1/2)</vt:lpstr>
      <vt:lpstr>Waarom de keuze voor vernieuwbouw (2/2)</vt:lpstr>
      <vt:lpstr>Wat betekent dit voor u?</vt:lpstr>
      <vt:lpstr>Hoe nu verder?</vt:lpstr>
      <vt:lpstr>Wat kunt u van ons verwachten op het gebied van onderhoud</vt:lpstr>
      <vt:lpstr>Wie gaat de vernieuwbouw voorbereiden en uitvoeren?</vt:lpstr>
      <vt:lpstr>Wat gaan we na de pauze doen?</vt:lpstr>
      <vt:lpstr>Pauze</vt:lpstr>
      <vt:lpstr>Tafelvragen</vt:lpstr>
      <vt:lpstr>Vervolgstappen:</vt:lpstr>
      <vt:lpstr>Bedankt voor uw aanwezigheid!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komt een titel</dc:title>
  <dc:subject/>
  <dc:creator>Ilona Derks</dc:creator>
  <cp:keywords/>
  <dc:description/>
  <cp:lastModifiedBy>Joost Maas</cp:lastModifiedBy>
  <cp:revision>2</cp:revision>
  <cp:lastPrinted>2018-06-12T08:41:20Z</cp:lastPrinted>
  <dcterms:created xsi:type="dcterms:W3CDTF">2020-06-26T12:27:17Z</dcterms:created>
  <dcterms:modified xsi:type="dcterms:W3CDTF">2025-10-08T13:26:45Z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0x010100A3B596B10DAA3343847B0FEB10956515</vt:lpwstr>
  </property>
  <property fmtid="{D5CDD505-2E9C-101B-9397-08002B2CF9AE}" pid="3" name="Order">
    <vt:r8>1100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